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media/image7.jpg" ContentType="image/jpg"/>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57" r:id="rId2"/>
    <p:sldId id="395" r:id="rId3"/>
    <p:sldId id="355" r:id="rId4"/>
    <p:sldId id="354" r:id="rId5"/>
    <p:sldId id="284" r:id="rId6"/>
    <p:sldId id="315" r:id="rId7"/>
    <p:sldId id="331" r:id="rId8"/>
    <p:sldId id="325" r:id="rId9"/>
    <p:sldId id="326" r:id="rId10"/>
    <p:sldId id="327" r:id="rId11"/>
    <p:sldId id="358" r:id="rId12"/>
    <p:sldId id="362" r:id="rId13"/>
    <p:sldId id="359" r:id="rId14"/>
    <p:sldId id="360" r:id="rId15"/>
    <p:sldId id="361" r:id="rId16"/>
    <p:sldId id="341" r:id="rId17"/>
    <p:sldId id="403" r:id="rId18"/>
    <p:sldId id="350" r:id="rId19"/>
    <p:sldId id="313" r:id="rId20"/>
    <p:sldId id="371" r:id="rId21"/>
    <p:sldId id="345" r:id="rId22"/>
    <p:sldId id="344" r:id="rId23"/>
    <p:sldId id="346" r:id="rId24"/>
    <p:sldId id="323" r:id="rId25"/>
    <p:sldId id="258" r:id="rId26"/>
    <p:sldId id="259" r:id="rId27"/>
    <p:sldId id="339" r:id="rId28"/>
    <p:sldId id="340" r:id="rId29"/>
    <p:sldId id="260" r:id="rId30"/>
    <p:sldId id="261" r:id="rId31"/>
    <p:sldId id="262" r:id="rId32"/>
    <p:sldId id="263" r:id="rId33"/>
    <p:sldId id="264" r:id="rId34"/>
    <p:sldId id="265" r:id="rId35"/>
    <p:sldId id="266" r:id="rId36"/>
    <p:sldId id="267" r:id="rId37"/>
    <p:sldId id="268" r:id="rId38"/>
    <p:sldId id="270" r:id="rId39"/>
    <p:sldId id="276" r:id="rId40"/>
    <p:sldId id="347" r:id="rId41"/>
    <p:sldId id="343" r:id="rId42"/>
    <p:sldId id="342" r:id="rId43"/>
    <p:sldId id="405" r:id="rId44"/>
    <p:sldId id="271" r:id="rId45"/>
    <p:sldId id="272" r:id="rId46"/>
    <p:sldId id="273" r:id="rId47"/>
    <p:sldId id="274" r:id="rId48"/>
    <p:sldId id="275" r:id="rId49"/>
    <p:sldId id="277" r:id="rId50"/>
    <p:sldId id="399" r:id="rId51"/>
    <p:sldId id="380" r:id="rId52"/>
    <p:sldId id="400" r:id="rId53"/>
    <p:sldId id="381" r:id="rId54"/>
    <p:sldId id="389" r:id="rId55"/>
    <p:sldId id="390" r:id="rId56"/>
    <p:sldId id="391" r:id="rId57"/>
    <p:sldId id="392" r:id="rId58"/>
    <p:sldId id="393" r:id="rId59"/>
    <p:sldId id="394" r:id="rId60"/>
    <p:sldId id="401" r:id="rId61"/>
    <p:sldId id="404" r:id="rId62"/>
    <p:sldId id="396" r:id="rId63"/>
    <p:sldId id="397" r:id="rId64"/>
    <p:sldId id="398" r:id="rId65"/>
    <p:sldId id="363" r:id="rId66"/>
    <p:sldId id="369" r:id="rId67"/>
    <p:sldId id="367" r:id="rId68"/>
    <p:sldId id="321" r:id="rId69"/>
  </p:sldIdLst>
  <p:sldSz cx="9144000" cy="6858000" type="screen4x3"/>
  <p:notesSz cx="6797675" cy="987266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de Windows" initials="UdW" lastIdx="2" clrIdx="0">
    <p:extLst>
      <p:ext uri="{19B8F6BF-5375-455C-9EA6-DF929625EA0E}">
        <p15:presenceInfo xmlns:p15="http://schemas.microsoft.com/office/powerpoint/2012/main" userId="Usuario de Windows" providerId="None"/>
      </p:ext>
    </p:extLst>
  </p:cmAuthor>
  <p:cmAuthor id="2" name="Emilio Alvarado Lucena" initials="EAL" lastIdx="1" clrIdx="1">
    <p:extLst>
      <p:ext uri="{19B8F6BF-5375-455C-9EA6-DF929625EA0E}">
        <p15:presenceInfo xmlns:p15="http://schemas.microsoft.com/office/powerpoint/2012/main" userId="0830601dd256e65d" providerId="Windows Live"/>
      </p:ext>
    </p:extLst>
  </p:cmAuthor>
  <p:cmAuthor id="3" name="EMILIO ALVARADO LUCENA" initials="EAL" lastIdx="2" clrIdx="2">
    <p:extLst>
      <p:ext uri="{19B8F6BF-5375-455C-9EA6-DF929625EA0E}">
        <p15:presenceInfo xmlns:p15="http://schemas.microsoft.com/office/powerpoint/2012/main" userId="EMILIO ALVARADO LUCE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8232"/>
    <a:srgbClr val="4B875B"/>
    <a:srgbClr val="2C0C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24" autoAdjust="0"/>
  </p:normalViewPr>
  <p:slideViewPr>
    <p:cSldViewPr>
      <p:cViewPr varScale="1">
        <p:scale>
          <a:sx n="115" d="100"/>
          <a:sy n="115" d="100"/>
        </p:scale>
        <p:origin x="1242" y="108"/>
      </p:cViewPr>
      <p:guideLst>
        <p:guide orient="horz" pos="2160"/>
        <p:guide pos="2880"/>
      </p:guideLst>
    </p:cSldViewPr>
  </p:slideViewPr>
  <p:outlineViewPr>
    <p:cViewPr>
      <p:scale>
        <a:sx n="33" d="100"/>
        <a:sy n="33" d="100"/>
      </p:scale>
      <p:origin x="108" y="261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02T08:54:41.587" idx="2">
    <p:pos x="2608" y="3519"/>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1D9910-BA17-4F3C-8CB9-C87E6A6A4CD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S"/>
        </a:p>
      </dgm:t>
    </dgm:pt>
    <dgm:pt modelId="{95083CCC-466F-411F-A3C4-E1E8DAA50775}">
      <dgm:prSet phldrT="[Texto]"/>
      <dgm:spPr/>
      <dgm:t>
        <a:bodyPr/>
        <a:lstStyle/>
        <a:p>
          <a:r>
            <a:rPr lang="es-ES" b="1" dirty="0" smtClean="0"/>
            <a:t>Curso 2015/16</a:t>
          </a:r>
          <a:endParaRPr lang="es-ES" b="1" dirty="0"/>
        </a:p>
      </dgm:t>
    </dgm:pt>
    <dgm:pt modelId="{1B38A813-4D96-44ED-9433-57D370401F70}" type="parTrans" cxnId="{37EA0E73-2C04-4294-B8F0-28FF3BB1BD87}">
      <dgm:prSet/>
      <dgm:spPr/>
      <dgm:t>
        <a:bodyPr/>
        <a:lstStyle/>
        <a:p>
          <a:endParaRPr lang="es-ES"/>
        </a:p>
      </dgm:t>
    </dgm:pt>
    <dgm:pt modelId="{7E2FAF02-64C4-429D-AC09-DFF2C2E9D436}" type="sibTrans" cxnId="{37EA0E73-2C04-4294-B8F0-28FF3BB1BD87}">
      <dgm:prSet/>
      <dgm:spPr/>
      <dgm:t>
        <a:bodyPr/>
        <a:lstStyle/>
        <a:p>
          <a:endParaRPr lang="es-ES"/>
        </a:p>
      </dgm:t>
    </dgm:pt>
    <dgm:pt modelId="{83AA1327-5C85-4663-84C4-DC361160BBD8}">
      <dgm:prSet phldrT="[Texto]" custT="1"/>
      <dgm:spPr/>
      <dgm:t>
        <a:bodyPr/>
        <a:lstStyle/>
        <a:p>
          <a:r>
            <a:rPr lang="es-ES" sz="2000" b="1" dirty="0" smtClean="0"/>
            <a:t>8,95</a:t>
          </a:r>
          <a:endParaRPr lang="es-ES" sz="2000" b="1" dirty="0"/>
        </a:p>
      </dgm:t>
    </dgm:pt>
    <dgm:pt modelId="{85C66769-B3BF-432E-BA28-5F91763685A5}" type="parTrans" cxnId="{FC374BC8-B8F7-4799-9DD0-8C23596133B9}">
      <dgm:prSet/>
      <dgm:spPr/>
      <dgm:t>
        <a:bodyPr/>
        <a:lstStyle/>
        <a:p>
          <a:endParaRPr lang="es-ES"/>
        </a:p>
      </dgm:t>
    </dgm:pt>
    <dgm:pt modelId="{482FCDB4-BD53-46CF-97A1-0C1D61DFF6E6}" type="sibTrans" cxnId="{FC374BC8-B8F7-4799-9DD0-8C23596133B9}">
      <dgm:prSet/>
      <dgm:spPr/>
      <dgm:t>
        <a:bodyPr/>
        <a:lstStyle/>
        <a:p>
          <a:endParaRPr lang="es-ES"/>
        </a:p>
      </dgm:t>
    </dgm:pt>
    <dgm:pt modelId="{5A808899-9D32-415A-B44A-826356C02D61}">
      <dgm:prSet phldrT="[Texto]"/>
      <dgm:spPr/>
      <dgm:t>
        <a:bodyPr/>
        <a:lstStyle/>
        <a:p>
          <a:r>
            <a:rPr lang="es-ES" b="1" dirty="0" smtClean="0"/>
            <a:t>Curso 2016/17</a:t>
          </a:r>
          <a:endParaRPr lang="es-ES" b="1" dirty="0"/>
        </a:p>
      </dgm:t>
    </dgm:pt>
    <dgm:pt modelId="{C45FB5E9-21A5-4DEF-81B7-22E95C6C64CE}" type="parTrans" cxnId="{D6E8F843-6EDC-4FA2-B728-80654CE9CCBE}">
      <dgm:prSet/>
      <dgm:spPr/>
      <dgm:t>
        <a:bodyPr/>
        <a:lstStyle/>
        <a:p>
          <a:endParaRPr lang="es-ES"/>
        </a:p>
      </dgm:t>
    </dgm:pt>
    <dgm:pt modelId="{4BA0B9B5-688E-4BA3-B6EF-4D5A99957BB7}" type="sibTrans" cxnId="{D6E8F843-6EDC-4FA2-B728-80654CE9CCBE}">
      <dgm:prSet/>
      <dgm:spPr/>
      <dgm:t>
        <a:bodyPr/>
        <a:lstStyle/>
        <a:p>
          <a:endParaRPr lang="es-ES"/>
        </a:p>
      </dgm:t>
    </dgm:pt>
    <dgm:pt modelId="{12A1921D-4763-48E2-BB14-3F6EF52E1961}">
      <dgm:prSet phldrT="[Texto]" custT="1"/>
      <dgm:spPr/>
      <dgm:t>
        <a:bodyPr/>
        <a:lstStyle/>
        <a:p>
          <a:r>
            <a:rPr lang="es-ES" sz="2000" b="1" dirty="0" smtClean="0"/>
            <a:t>9,25</a:t>
          </a:r>
          <a:endParaRPr lang="es-ES" sz="2000" b="1" dirty="0"/>
        </a:p>
      </dgm:t>
    </dgm:pt>
    <dgm:pt modelId="{123F589A-A523-41F1-ADB1-473E37C2BB17}" type="parTrans" cxnId="{FF2E86C2-ECD9-4447-8345-BC964D2D4CC3}">
      <dgm:prSet/>
      <dgm:spPr/>
      <dgm:t>
        <a:bodyPr/>
        <a:lstStyle/>
        <a:p>
          <a:endParaRPr lang="es-ES"/>
        </a:p>
      </dgm:t>
    </dgm:pt>
    <dgm:pt modelId="{266F08C3-9C0C-4C68-9D99-D203353DEF43}" type="sibTrans" cxnId="{FF2E86C2-ECD9-4447-8345-BC964D2D4CC3}">
      <dgm:prSet/>
      <dgm:spPr/>
      <dgm:t>
        <a:bodyPr/>
        <a:lstStyle/>
        <a:p>
          <a:endParaRPr lang="es-ES"/>
        </a:p>
      </dgm:t>
    </dgm:pt>
    <dgm:pt modelId="{BC10BF0A-9EE5-471B-910C-6AAB1D55C468}">
      <dgm:prSet phldrT="[Texto]"/>
      <dgm:spPr/>
      <dgm:t>
        <a:bodyPr/>
        <a:lstStyle/>
        <a:p>
          <a:r>
            <a:rPr lang="es-ES" b="1" dirty="0" smtClean="0"/>
            <a:t>Curso 2017/18</a:t>
          </a:r>
          <a:endParaRPr lang="es-ES" b="1" dirty="0"/>
        </a:p>
      </dgm:t>
    </dgm:pt>
    <dgm:pt modelId="{D1042087-C688-45D8-8DD8-0B4B7469BBF2}" type="parTrans" cxnId="{AFC4A3E2-63F2-435F-AED4-D2AC1F243CBB}">
      <dgm:prSet/>
      <dgm:spPr/>
      <dgm:t>
        <a:bodyPr/>
        <a:lstStyle/>
        <a:p>
          <a:endParaRPr lang="es-ES"/>
        </a:p>
      </dgm:t>
    </dgm:pt>
    <dgm:pt modelId="{E0E011BE-DA40-4065-B0FE-B56F9DA475E8}" type="sibTrans" cxnId="{AFC4A3E2-63F2-435F-AED4-D2AC1F243CBB}">
      <dgm:prSet/>
      <dgm:spPr/>
      <dgm:t>
        <a:bodyPr/>
        <a:lstStyle/>
        <a:p>
          <a:endParaRPr lang="es-ES"/>
        </a:p>
      </dgm:t>
    </dgm:pt>
    <dgm:pt modelId="{6FA4E6F8-5376-433A-84B6-BF02CEF4D494}">
      <dgm:prSet phldrT="[Texto]" custT="1"/>
      <dgm:spPr/>
      <dgm:t>
        <a:bodyPr/>
        <a:lstStyle/>
        <a:p>
          <a:r>
            <a:rPr lang="es-ES" sz="2000" b="1" dirty="0" smtClean="0"/>
            <a:t>9,22</a:t>
          </a:r>
          <a:endParaRPr lang="es-ES" sz="2000" b="1" dirty="0"/>
        </a:p>
      </dgm:t>
    </dgm:pt>
    <dgm:pt modelId="{5BA1676F-B10D-4766-BB47-0526093B16B6}" type="parTrans" cxnId="{EFAE6F6D-DA6B-41A2-870B-F514DB36246E}">
      <dgm:prSet/>
      <dgm:spPr/>
      <dgm:t>
        <a:bodyPr/>
        <a:lstStyle/>
        <a:p>
          <a:endParaRPr lang="es-ES"/>
        </a:p>
      </dgm:t>
    </dgm:pt>
    <dgm:pt modelId="{C0F2C22F-449D-4276-8BD8-BD31EA834EFC}" type="sibTrans" cxnId="{EFAE6F6D-DA6B-41A2-870B-F514DB36246E}">
      <dgm:prSet/>
      <dgm:spPr/>
      <dgm:t>
        <a:bodyPr/>
        <a:lstStyle/>
        <a:p>
          <a:endParaRPr lang="es-ES"/>
        </a:p>
      </dgm:t>
    </dgm:pt>
    <dgm:pt modelId="{D0278719-C839-4A36-86C3-7FE5098A350D}">
      <dgm:prSet phldrT="[Texto]"/>
      <dgm:spPr/>
      <dgm:t>
        <a:bodyPr/>
        <a:lstStyle/>
        <a:p>
          <a:r>
            <a:rPr lang="es-ES" b="1" dirty="0" smtClean="0"/>
            <a:t>Curso 2018/19</a:t>
          </a:r>
          <a:endParaRPr lang="es-ES" b="1" dirty="0"/>
        </a:p>
      </dgm:t>
    </dgm:pt>
    <dgm:pt modelId="{1B43533D-229A-4AC7-AA86-331C9E7F66CE}" type="parTrans" cxnId="{41733F44-4012-4D9B-A4AB-2B9DC64BE956}">
      <dgm:prSet/>
      <dgm:spPr/>
      <dgm:t>
        <a:bodyPr/>
        <a:lstStyle/>
        <a:p>
          <a:endParaRPr lang="es-ES"/>
        </a:p>
      </dgm:t>
    </dgm:pt>
    <dgm:pt modelId="{59A75B31-80F2-4E4A-8761-486844F5F49E}" type="sibTrans" cxnId="{41733F44-4012-4D9B-A4AB-2B9DC64BE956}">
      <dgm:prSet/>
      <dgm:spPr/>
      <dgm:t>
        <a:bodyPr/>
        <a:lstStyle/>
        <a:p>
          <a:endParaRPr lang="es-ES"/>
        </a:p>
      </dgm:t>
    </dgm:pt>
    <dgm:pt modelId="{5CD5C2D6-B212-47E3-8B48-6A381BDF733C}">
      <dgm:prSet phldrT="[Texto]"/>
      <dgm:spPr/>
      <dgm:t>
        <a:bodyPr/>
        <a:lstStyle/>
        <a:p>
          <a:r>
            <a:rPr lang="es-ES" b="1" dirty="0" smtClean="0"/>
            <a:t>Curso 2019/20</a:t>
          </a:r>
          <a:endParaRPr lang="es-ES" b="1" dirty="0"/>
        </a:p>
      </dgm:t>
    </dgm:pt>
    <dgm:pt modelId="{28B5B11A-0675-4314-B4BA-9C73951ABB73}" type="parTrans" cxnId="{FB021E66-85A8-487B-AF26-B2BF50D3B250}">
      <dgm:prSet/>
      <dgm:spPr/>
      <dgm:t>
        <a:bodyPr/>
        <a:lstStyle/>
        <a:p>
          <a:endParaRPr lang="es-ES"/>
        </a:p>
      </dgm:t>
    </dgm:pt>
    <dgm:pt modelId="{3D7915ED-17F7-4E9E-B6E4-93C5A2160AE1}" type="sibTrans" cxnId="{FB021E66-85A8-487B-AF26-B2BF50D3B250}">
      <dgm:prSet/>
      <dgm:spPr/>
      <dgm:t>
        <a:bodyPr/>
        <a:lstStyle/>
        <a:p>
          <a:endParaRPr lang="es-ES"/>
        </a:p>
      </dgm:t>
    </dgm:pt>
    <dgm:pt modelId="{FB9FDB95-95F4-4DBF-9259-0198D2B94B99}">
      <dgm:prSet phldrT="[Texto]" custT="1"/>
      <dgm:spPr/>
      <dgm:t>
        <a:bodyPr/>
        <a:lstStyle/>
        <a:p>
          <a:r>
            <a:rPr lang="es-ES" sz="2000" b="1" dirty="0" smtClean="0"/>
            <a:t>9,29</a:t>
          </a:r>
          <a:endParaRPr lang="es-ES" sz="2000" b="1" dirty="0"/>
        </a:p>
      </dgm:t>
    </dgm:pt>
    <dgm:pt modelId="{611CAE8D-0552-4265-AEBE-F44F044430E9}" type="parTrans" cxnId="{C29E1278-A4E3-4EC7-8B7B-55A37DB28132}">
      <dgm:prSet/>
      <dgm:spPr/>
      <dgm:t>
        <a:bodyPr/>
        <a:lstStyle/>
        <a:p>
          <a:endParaRPr lang="es-ES"/>
        </a:p>
      </dgm:t>
    </dgm:pt>
    <dgm:pt modelId="{23D0A7DA-015D-4D9C-ADFD-BF54A4C71257}" type="sibTrans" cxnId="{C29E1278-A4E3-4EC7-8B7B-55A37DB28132}">
      <dgm:prSet/>
      <dgm:spPr/>
      <dgm:t>
        <a:bodyPr/>
        <a:lstStyle/>
        <a:p>
          <a:endParaRPr lang="es-ES"/>
        </a:p>
      </dgm:t>
    </dgm:pt>
    <dgm:pt modelId="{11A39F71-8E30-4218-AC15-A04B2097FC37}">
      <dgm:prSet phldrT="[Texto]" custT="1"/>
      <dgm:spPr/>
      <dgm:t>
        <a:bodyPr/>
        <a:lstStyle/>
        <a:p>
          <a:r>
            <a:rPr lang="es-ES" sz="2000" b="1" dirty="0" smtClean="0"/>
            <a:t>8,50</a:t>
          </a:r>
          <a:endParaRPr lang="es-ES" sz="2000" b="1" dirty="0"/>
        </a:p>
      </dgm:t>
    </dgm:pt>
    <dgm:pt modelId="{1E9C396E-1322-4F5E-B7C0-BDA576751BC5}" type="parTrans" cxnId="{B2535252-819B-4FAE-BBB1-9699C698A363}">
      <dgm:prSet/>
      <dgm:spPr/>
      <dgm:t>
        <a:bodyPr/>
        <a:lstStyle/>
        <a:p>
          <a:endParaRPr lang="es-ES"/>
        </a:p>
      </dgm:t>
    </dgm:pt>
    <dgm:pt modelId="{D3CADAD0-61F3-4183-B289-EF614038FE7C}" type="sibTrans" cxnId="{B2535252-819B-4FAE-BBB1-9699C698A363}">
      <dgm:prSet/>
      <dgm:spPr/>
      <dgm:t>
        <a:bodyPr/>
        <a:lstStyle/>
        <a:p>
          <a:endParaRPr lang="es-ES"/>
        </a:p>
      </dgm:t>
    </dgm:pt>
    <dgm:pt modelId="{E0CCB36F-D039-46B3-8BEA-29001E0A42E2}" type="pres">
      <dgm:prSet presAssocID="{871D9910-BA17-4F3C-8CB9-C87E6A6A4CD0}" presName="Name0" presStyleCnt="0">
        <dgm:presLayoutVars>
          <dgm:dir/>
          <dgm:animLvl val="lvl"/>
          <dgm:resizeHandles val="exact"/>
        </dgm:presLayoutVars>
      </dgm:prSet>
      <dgm:spPr/>
      <dgm:t>
        <a:bodyPr/>
        <a:lstStyle/>
        <a:p>
          <a:endParaRPr lang="es-ES"/>
        </a:p>
      </dgm:t>
    </dgm:pt>
    <dgm:pt modelId="{95D8C8CB-BA53-4F54-B511-0644820D7166}" type="pres">
      <dgm:prSet presAssocID="{95083CCC-466F-411F-A3C4-E1E8DAA50775}" presName="composite" presStyleCnt="0"/>
      <dgm:spPr/>
    </dgm:pt>
    <dgm:pt modelId="{A7C0978B-F0CE-4D77-BA93-C05112811E11}" type="pres">
      <dgm:prSet presAssocID="{95083CCC-466F-411F-A3C4-E1E8DAA50775}" presName="parTx" presStyleLbl="alignNode1" presStyleIdx="0" presStyleCnt="5">
        <dgm:presLayoutVars>
          <dgm:chMax val="0"/>
          <dgm:chPref val="0"/>
          <dgm:bulletEnabled val="1"/>
        </dgm:presLayoutVars>
      </dgm:prSet>
      <dgm:spPr/>
      <dgm:t>
        <a:bodyPr/>
        <a:lstStyle/>
        <a:p>
          <a:endParaRPr lang="es-ES"/>
        </a:p>
      </dgm:t>
    </dgm:pt>
    <dgm:pt modelId="{E96BABBB-B491-4D16-9019-973148865B78}" type="pres">
      <dgm:prSet presAssocID="{95083CCC-466F-411F-A3C4-E1E8DAA50775}" presName="desTx" presStyleLbl="alignAccFollowNode1" presStyleIdx="0" presStyleCnt="5">
        <dgm:presLayoutVars>
          <dgm:bulletEnabled val="1"/>
        </dgm:presLayoutVars>
      </dgm:prSet>
      <dgm:spPr/>
      <dgm:t>
        <a:bodyPr/>
        <a:lstStyle/>
        <a:p>
          <a:endParaRPr lang="es-ES"/>
        </a:p>
      </dgm:t>
    </dgm:pt>
    <dgm:pt modelId="{2B165175-166B-4964-AF55-D33213427044}" type="pres">
      <dgm:prSet presAssocID="{7E2FAF02-64C4-429D-AC09-DFF2C2E9D436}" presName="space" presStyleCnt="0"/>
      <dgm:spPr/>
    </dgm:pt>
    <dgm:pt modelId="{7F4BCD06-3A72-4A13-8EB1-ED133BB88357}" type="pres">
      <dgm:prSet presAssocID="{5A808899-9D32-415A-B44A-826356C02D61}" presName="composite" presStyleCnt="0"/>
      <dgm:spPr/>
    </dgm:pt>
    <dgm:pt modelId="{A8DA7D50-B1C0-4A7E-AA3A-A0FD9F77A6B3}" type="pres">
      <dgm:prSet presAssocID="{5A808899-9D32-415A-B44A-826356C02D61}" presName="parTx" presStyleLbl="alignNode1" presStyleIdx="1" presStyleCnt="5">
        <dgm:presLayoutVars>
          <dgm:chMax val="0"/>
          <dgm:chPref val="0"/>
          <dgm:bulletEnabled val="1"/>
        </dgm:presLayoutVars>
      </dgm:prSet>
      <dgm:spPr/>
      <dgm:t>
        <a:bodyPr/>
        <a:lstStyle/>
        <a:p>
          <a:endParaRPr lang="es-ES"/>
        </a:p>
      </dgm:t>
    </dgm:pt>
    <dgm:pt modelId="{ABE7358F-391F-4E65-A943-CA5F53461530}" type="pres">
      <dgm:prSet presAssocID="{5A808899-9D32-415A-B44A-826356C02D61}" presName="desTx" presStyleLbl="alignAccFollowNode1" presStyleIdx="1" presStyleCnt="5">
        <dgm:presLayoutVars>
          <dgm:bulletEnabled val="1"/>
        </dgm:presLayoutVars>
      </dgm:prSet>
      <dgm:spPr/>
      <dgm:t>
        <a:bodyPr/>
        <a:lstStyle/>
        <a:p>
          <a:endParaRPr lang="es-ES"/>
        </a:p>
      </dgm:t>
    </dgm:pt>
    <dgm:pt modelId="{6F9E0A56-98DC-46A4-BCD0-FF83671A0581}" type="pres">
      <dgm:prSet presAssocID="{4BA0B9B5-688E-4BA3-B6EF-4D5A99957BB7}" presName="space" presStyleCnt="0"/>
      <dgm:spPr/>
    </dgm:pt>
    <dgm:pt modelId="{3D6A48A3-048E-4B6D-8D72-E6B8163B5D4D}" type="pres">
      <dgm:prSet presAssocID="{BC10BF0A-9EE5-471B-910C-6AAB1D55C468}" presName="composite" presStyleCnt="0"/>
      <dgm:spPr/>
    </dgm:pt>
    <dgm:pt modelId="{BACC9AFB-C3E1-4B9E-96A0-E25F1A0043BA}" type="pres">
      <dgm:prSet presAssocID="{BC10BF0A-9EE5-471B-910C-6AAB1D55C468}" presName="parTx" presStyleLbl="alignNode1" presStyleIdx="2" presStyleCnt="5">
        <dgm:presLayoutVars>
          <dgm:chMax val="0"/>
          <dgm:chPref val="0"/>
          <dgm:bulletEnabled val="1"/>
        </dgm:presLayoutVars>
      </dgm:prSet>
      <dgm:spPr/>
      <dgm:t>
        <a:bodyPr/>
        <a:lstStyle/>
        <a:p>
          <a:endParaRPr lang="es-ES"/>
        </a:p>
      </dgm:t>
    </dgm:pt>
    <dgm:pt modelId="{45EF1DF8-CAAD-44C5-803E-9E577B3DED03}" type="pres">
      <dgm:prSet presAssocID="{BC10BF0A-9EE5-471B-910C-6AAB1D55C468}" presName="desTx" presStyleLbl="alignAccFollowNode1" presStyleIdx="2" presStyleCnt="5">
        <dgm:presLayoutVars>
          <dgm:bulletEnabled val="1"/>
        </dgm:presLayoutVars>
      </dgm:prSet>
      <dgm:spPr/>
      <dgm:t>
        <a:bodyPr/>
        <a:lstStyle/>
        <a:p>
          <a:endParaRPr lang="es-ES"/>
        </a:p>
      </dgm:t>
    </dgm:pt>
    <dgm:pt modelId="{4926F491-2281-4B1C-BFBD-A54F6464F733}" type="pres">
      <dgm:prSet presAssocID="{E0E011BE-DA40-4065-B0FE-B56F9DA475E8}" presName="space" presStyleCnt="0"/>
      <dgm:spPr/>
    </dgm:pt>
    <dgm:pt modelId="{69D7451D-541B-4A2E-9303-BE96A18B2B02}" type="pres">
      <dgm:prSet presAssocID="{D0278719-C839-4A36-86C3-7FE5098A350D}" presName="composite" presStyleCnt="0"/>
      <dgm:spPr/>
    </dgm:pt>
    <dgm:pt modelId="{B9EA64E1-7A31-405B-A437-4B50245E4111}" type="pres">
      <dgm:prSet presAssocID="{D0278719-C839-4A36-86C3-7FE5098A350D}" presName="parTx" presStyleLbl="alignNode1" presStyleIdx="3" presStyleCnt="5">
        <dgm:presLayoutVars>
          <dgm:chMax val="0"/>
          <dgm:chPref val="0"/>
          <dgm:bulletEnabled val="1"/>
        </dgm:presLayoutVars>
      </dgm:prSet>
      <dgm:spPr/>
      <dgm:t>
        <a:bodyPr/>
        <a:lstStyle/>
        <a:p>
          <a:endParaRPr lang="es-ES"/>
        </a:p>
      </dgm:t>
    </dgm:pt>
    <dgm:pt modelId="{16A2E3C7-EDC9-455D-8BFF-6E4FF48DDDD2}" type="pres">
      <dgm:prSet presAssocID="{D0278719-C839-4A36-86C3-7FE5098A350D}" presName="desTx" presStyleLbl="alignAccFollowNode1" presStyleIdx="3" presStyleCnt="5">
        <dgm:presLayoutVars>
          <dgm:bulletEnabled val="1"/>
        </dgm:presLayoutVars>
      </dgm:prSet>
      <dgm:spPr/>
      <dgm:t>
        <a:bodyPr/>
        <a:lstStyle/>
        <a:p>
          <a:endParaRPr lang="es-ES"/>
        </a:p>
      </dgm:t>
    </dgm:pt>
    <dgm:pt modelId="{886F5049-F967-4C33-805F-0BD6ADB62CB1}" type="pres">
      <dgm:prSet presAssocID="{59A75B31-80F2-4E4A-8761-486844F5F49E}" presName="space" presStyleCnt="0"/>
      <dgm:spPr/>
    </dgm:pt>
    <dgm:pt modelId="{5380B923-086D-4621-B0B8-28052A45298D}" type="pres">
      <dgm:prSet presAssocID="{5CD5C2D6-B212-47E3-8B48-6A381BDF733C}" presName="composite" presStyleCnt="0"/>
      <dgm:spPr/>
    </dgm:pt>
    <dgm:pt modelId="{FAEFC0B7-648D-407D-899B-0226962EB92E}" type="pres">
      <dgm:prSet presAssocID="{5CD5C2D6-B212-47E3-8B48-6A381BDF733C}" presName="parTx" presStyleLbl="alignNode1" presStyleIdx="4" presStyleCnt="5">
        <dgm:presLayoutVars>
          <dgm:chMax val="0"/>
          <dgm:chPref val="0"/>
          <dgm:bulletEnabled val="1"/>
        </dgm:presLayoutVars>
      </dgm:prSet>
      <dgm:spPr/>
      <dgm:t>
        <a:bodyPr/>
        <a:lstStyle/>
        <a:p>
          <a:endParaRPr lang="es-ES"/>
        </a:p>
      </dgm:t>
    </dgm:pt>
    <dgm:pt modelId="{F9ECEF33-778E-499E-BB41-E3BD4238A82F}" type="pres">
      <dgm:prSet presAssocID="{5CD5C2D6-B212-47E3-8B48-6A381BDF733C}" presName="desTx" presStyleLbl="alignAccFollowNode1" presStyleIdx="4" presStyleCnt="5">
        <dgm:presLayoutVars>
          <dgm:bulletEnabled val="1"/>
        </dgm:presLayoutVars>
      </dgm:prSet>
      <dgm:spPr/>
      <dgm:t>
        <a:bodyPr/>
        <a:lstStyle/>
        <a:p>
          <a:endParaRPr lang="es-ES"/>
        </a:p>
      </dgm:t>
    </dgm:pt>
  </dgm:ptLst>
  <dgm:cxnLst>
    <dgm:cxn modelId="{41733F44-4012-4D9B-A4AB-2B9DC64BE956}" srcId="{871D9910-BA17-4F3C-8CB9-C87E6A6A4CD0}" destId="{D0278719-C839-4A36-86C3-7FE5098A350D}" srcOrd="3" destOrd="0" parTransId="{1B43533D-229A-4AC7-AA86-331C9E7F66CE}" sibTransId="{59A75B31-80F2-4E4A-8761-486844F5F49E}"/>
    <dgm:cxn modelId="{2D45578D-3A35-4E3B-8326-210EB4921DDC}" type="presOf" srcId="{6FA4E6F8-5376-433A-84B6-BF02CEF4D494}" destId="{45EF1DF8-CAAD-44C5-803E-9E577B3DED03}" srcOrd="0" destOrd="0" presId="urn:microsoft.com/office/officeart/2005/8/layout/hList1"/>
    <dgm:cxn modelId="{93916AF5-6121-4FA4-A2C6-FDD35CC46695}" type="presOf" srcId="{12A1921D-4763-48E2-BB14-3F6EF52E1961}" destId="{ABE7358F-391F-4E65-A943-CA5F53461530}" srcOrd="0" destOrd="0" presId="urn:microsoft.com/office/officeart/2005/8/layout/hList1"/>
    <dgm:cxn modelId="{FB021E66-85A8-487B-AF26-B2BF50D3B250}" srcId="{871D9910-BA17-4F3C-8CB9-C87E6A6A4CD0}" destId="{5CD5C2D6-B212-47E3-8B48-6A381BDF733C}" srcOrd="4" destOrd="0" parTransId="{28B5B11A-0675-4314-B4BA-9C73951ABB73}" sibTransId="{3D7915ED-17F7-4E9E-B6E4-93C5A2160AE1}"/>
    <dgm:cxn modelId="{B9F06F7D-3080-4144-9C14-0A8CD409D958}" type="presOf" srcId="{FB9FDB95-95F4-4DBF-9259-0198D2B94B99}" destId="{16A2E3C7-EDC9-455D-8BFF-6E4FF48DDDD2}" srcOrd="0" destOrd="0" presId="urn:microsoft.com/office/officeart/2005/8/layout/hList1"/>
    <dgm:cxn modelId="{FC374BC8-B8F7-4799-9DD0-8C23596133B9}" srcId="{95083CCC-466F-411F-A3C4-E1E8DAA50775}" destId="{83AA1327-5C85-4663-84C4-DC361160BBD8}" srcOrd="0" destOrd="0" parTransId="{85C66769-B3BF-432E-BA28-5F91763685A5}" sibTransId="{482FCDB4-BD53-46CF-97A1-0C1D61DFF6E6}"/>
    <dgm:cxn modelId="{5936251F-BB81-464B-9F71-C9713BB3AA4E}" type="presOf" srcId="{5A808899-9D32-415A-B44A-826356C02D61}" destId="{A8DA7D50-B1C0-4A7E-AA3A-A0FD9F77A6B3}" srcOrd="0" destOrd="0" presId="urn:microsoft.com/office/officeart/2005/8/layout/hList1"/>
    <dgm:cxn modelId="{3BA89AA4-DDF0-4149-B5EB-45D4F0023FFD}" type="presOf" srcId="{D0278719-C839-4A36-86C3-7FE5098A350D}" destId="{B9EA64E1-7A31-405B-A437-4B50245E4111}" srcOrd="0" destOrd="0" presId="urn:microsoft.com/office/officeart/2005/8/layout/hList1"/>
    <dgm:cxn modelId="{37EA0E73-2C04-4294-B8F0-28FF3BB1BD87}" srcId="{871D9910-BA17-4F3C-8CB9-C87E6A6A4CD0}" destId="{95083CCC-466F-411F-A3C4-E1E8DAA50775}" srcOrd="0" destOrd="0" parTransId="{1B38A813-4D96-44ED-9433-57D370401F70}" sibTransId="{7E2FAF02-64C4-429D-AC09-DFF2C2E9D436}"/>
    <dgm:cxn modelId="{B1AC3DF7-387E-4F99-93B2-0085B3860F3D}" type="presOf" srcId="{83AA1327-5C85-4663-84C4-DC361160BBD8}" destId="{E96BABBB-B491-4D16-9019-973148865B78}" srcOrd="0" destOrd="0" presId="urn:microsoft.com/office/officeart/2005/8/layout/hList1"/>
    <dgm:cxn modelId="{C29E1278-A4E3-4EC7-8B7B-55A37DB28132}" srcId="{D0278719-C839-4A36-86C3-7FE5098A350D}" destId="{FB9FDB95-95F4-4DBF-9259-0198D2B94B99}" srcOrd="0" destOrd="0" parTransId="{611CAE8D-0552-4265-AEBE-F44F044430E9}" sibTransId="{23D0A7DA-015D-4D9C-ADFD-BF54A4C71257}"/>
    <dgm:cxn modelId="{B2535252-819B-4FAE-BBB1-9699C698A363}" srcId="{5CD5C2D6-B212-47E3-8B48-6A381BDF733C}" destId="{11A39F71-8E30-4218-AC15-A04B2097FC37}" srcOrd="0" destOrd="0" parTransId="{1E9C396E-1322-4F5E-B7C0-BDA576751BC5}" sibTransId="{D3CADAD0-61F3-4183-B289-EF614038FE7C}"/>
    <dgm:cxn modelId="{41141892-6F01-4ACD-B9F4-7B33B81EA6A9}" type="presOf" srcId="{BC10BF0A-9EE5-471B-910C-6AAB1D55C468}" destId="{BACC9AFB-C3E1-4B9E-96A0-E25F1A0043BA}" srcOrd="0" destOrd="0" presId="urn:microsoft.com/office/officeart/2005/8/layout/hList1"/>
    <dgm:cxn modelId="{8276715B-7586-40D1-8C9F-F30A417A025C}" type="presOf" srcId="{95083CCC-466F-411F-A3C4-E1E8DAA50775}" destId="{A7C0978B-F0CE-4D77-BA93-C05112811E11}" srcOrd="0" destOrd="0" presId="urn:microsoft.com/office/officeart/2005/8/layout/hList1"/>
    <dgm:cxn modelId="{1DBCF620-3602-4F80-8A16-08A58965B091}" type="presOf" srcId="{11A39F71-8E30-4218-AC15-A04B2097FC37}" destId="{F9ECEF33-778E-499E-BB41-E3BD4238A82F}" srcOrd="0" destOrd="0" presId="urn:microsoft.com/office/officeart/2005/8/layout/hList1"/>
    <dgm:cxn modelId="{0DFA89C9-77F7-4F9C-A563-D4FE01065ABE}" type="presOf" srcId="{5CD5C2D6-B212-47E3-8B48-6A381BDF733C}" destId="{FAEFC0B7-648D-407D-899B-0226962EB92E}" srcOrd="0" destOrd="0" presId="urn:microsoft.com/office/officeart/2005/8/layout/hList1"/>
    <dgm:cxn modelId="{AFC4A3E2-63F2-435F-AED4-D2AC1F243CBB}" srcId="{871D9910-BA17-4F3C-8CB9-C87E6A6A4CD0}" destId="{BC10BF0A-9EE5-471B-910C-6AAB1D55C468}" srcOrd="2" destOrd="0" parTransId="{D1042087-C688-45D8-8DD8-0B4B7469BBF2}" sibTransId="{E0E011BE-DA40-4065-B0FE-B56F9DA475E8}"/>
    <dgm:cxn modelId="{FF2E86C2-ECD9-4447-8345-BC964D2D4CC3}" srcId="{5A808899-9D32-415A-B44A-826356C02D61}" destId="{12A1921D-4763-48E2-BB14-3F6EF52E1961}" srcOrd="0" destOrd="0" parTransId="{123F589A-A523-41F1-ADB1-473E37C2BB17}" sibTransId="{266F08C3-9C0C-4C68-9D99-D203353DEF43}"/>
    <dgm:cxn modelId="{D6E8F843-6EDC-4FA2-B728-80654CE9CCBE}" srcId="{871D9910-BA17-4F3C-8CB9-C87E6A6A4CD0}" destId="{5A808899-9D32-415A-B44A-826356C02D61}" srcOrd="1" destOrd="0" parTransId="{C45FB5E9-21A5-4DEF-81B7-22E95C6C64CE}" sibTransId="{4BA0B9B5-688E-4BA3-B6EF-4D5A99957BB7}"/>
    <dgm:cxn modelId="{EFAE6F6D-DA6B-41A2-870B-F514DB36246E}" srcId="{BC10BF0A-9EE5-471B-910C-6AAB1D55C468}" destId="{6FA4E6F8-5376-433A-84B6-BF02CEF4D494}" srcOrd="0" destOrd="0" parTransId="{5BA1676F-B10D-4766-BB47-0526093B16B6}" sibTransId="{C0F2C22F-449D-4276-8BD8-BD31EA834EFC}"/>
    <dgm:cxn modelId="{4E438706-DEB0-4671-A03E-9C93897E6875}" type="presOf" srcId="{871D9910-BA17-4F3C-8CB9-C87E6A6A4CD0}" destId="{E0CCB36F-D039-46B3-8BEA-29001E0A42E2}" srcOrd="0" destOrd="0" presId="urn:microsoft.com/office/officeart/2005/8/layout/hList1"/>
    <dgm:cxn modelId="{7538EA2B-A3C9-489C-8967-686AD8AC16A0}" type="presParOf" srcId="{E0CCB36F-D039-46B3-8BEA-29001E0A42E2}" destId="{95D8C8CB-BA53-4F54-B511-0644820D7166}" srcOrd="0" destOrd="0" presId="urn:microsoft.com/office/officeart/2005/8/layout/hList1"/>
    <dgm:cxn modelId="{9560620E-7905-4848-8CD7-3031FECC5560}" type="presParOf" srcId="{95D8C8CB-BA53-4F54-B511-0644820D7166}" destId="{A7C0978B-F0CE-4D77-BA93-C05112811E11}" srcOrd="0" destOrd="0" presId="urn:microsoft.com/office/officeart/2005/8/layout/hList1"/>
    <dgm:cxn modelId="{E0039D02-8855-4B0D-8358-A5ECA8B6616A}" type="presParOf" srcId="{95D8C8CB-BA53-4F54-B511-0644820D7166}" destId="{E96BABBB-B491-4D16-9019-973148865B78}" srcOrd="1" destOrd="0" presId="urn:microsoft.com/office/officeart/2005/8/layout/hList1"/>
    <dgm:cxn modelId="{ED2BA222-1FA4-4617-885C-83D69E501850}" type="presParOf" srcId="{E0CCB36F-D039-46B3-8BEA-29001E0A42E2}" destId="{2B165175-166B-4964-AF55-D33213427044}" srcOrd="1" destOrd="0" presId="urn:microsoft.com/office/officeart/2005/8/layout/hList1"/>
    <dgm:cxn modelId="{58FD4492-B201-4528-96D4-2814E042CACE}" type="presParOf" srcId="{E0CCB36F-D039-46B3-8BEA-29001E0A42E2}" destId="{7F4BCD06-3A72-4A13-8EB1-ED133BB88357}" srcOrd="2" destOrd="0" presId="urn:microsoft.com/office/officeart/2005/8/layout/hList1"/>
    <dgm:cxn modelId="{C5CF8762-77C1-49BB-AF59-C3271F4CA5D7}" type="presParOf" srcId="{7F4BCD06-3A72-4A13-8EB1-ED133BB88357}" destId="{A8DA7D50-B1C0-4A7E-AA3A-A0FD9F77A6B3}" srcOrd="0" destOrd="0" presId="urn:microsoft.com/office/officeart/2005/8/layout/hList1"/>
    <dgm:cxn modelId="{12FF5CE4-EBAC-483D-A085-7714A363EA17}" type="presParOf" srcId="{7F4BCD06-3A72-4A13-8EB1-ED133BB88357}" destId="{ABE7358F-391F-4E65-A943-CA5F53461530}" srcOrd="1" destOrd="0" presId="urn:microsoft.com/office/officeart/2005/8/layout/hList1"/>
    <dgm:cxn modelId="{000B32D6-8777-40D7-962A-0102625E5EDA}" type="presParOf" srcId="{E0CCB36F-D039-46B3-8BEA-29001E0A42E2}" destId="{6F9E0A56-98DC-46A4-BCD0-FF83671A0581}" srcOrd="3" destOrd="0" presId="urn:microsoft.com/office/officeart/2005/8/layout/hList1"/>
    <dgm:cxn modelId="{A0373128-A3CC-4703-8CDA-8BD94B768668}" type="presParOf" srcId="{E0CCB36F-D039-46B3-8BEA-29001E0A42E2}" destId="{3D6A48A3-048E-4B6D-8D72-E6B8163B5D4D}" srcOrd="4" destOrd="0" presId="urn:microsoft.com/office/officeart/2005/8/layout/hList1"/>
    <dgm:cxn modelId="{CC2CAA15-F026-4A6D-8B38-7AE31C218737}" type="presParOf" srcId="{3D6A48A3-048E-4B6D-8D72-E6B8163B5D4D}" destId="{BACC9AFB-C3E1-4B9E-96A0-E25F1A0043BA}" srcOrd="0" destOrd="0" presId="urn:microsoft.com/office/officeart/2005/8/layout/hList1"/>
    <dgm:cxn modelId="{5E15F520-C5B0-48CC-BBE2-282CAC90ECE7}" type="presParOf" srcId="{3D6A48A3-048E-4B6D-8D72-E6B8163B5D4D}" destId="{45EF1DF8-CAAD-44C5-803E-9E577B3DED03}" srcOrd="1" destOrd="0" presId="urn:microsoft.com/office/officeart/2005/8/layout/hList1"/>
    <dgm:cxn modelId="{DCDF2D1D-CB57-4514-A1F4-35A4D428F9B1}" type="presParOf" srcId="{E0CCB36F-D039-46B3-8BEA-29001E0A42E2}" destId="{4926F491-2281-4B1C-BFBD-A54F6464F733}" srcOrd="5" destOrd="0" presId="urn:microsoft.com/office/officeart/2005/8/layout/hList1"/>
    <dgm:cxn modelId="{C4ABA057-4861-4B78-8FF7-A99E60564FE9}" type="presParOf" srcId="{E0CCB36F-D039-46B3-8BEA-29001E0A42E2}" destId="{69D7451D-541B-4A2E-9303-BE96A18B2B02}" srcOrd="6" destOrd="0" presId="urn:microsoft.com/office/officeart/2005/8/layout/hList1"/>
    <dgm:cxn modelId="{97754EEA-7ED2-436F-9E4F-5720A933A6E1}" type="presParOf" srcId="{69D7451D-541B-4A2E-9303-BE96A18B2B02}" destId="{B9EA64E1-7A31-405B-A437-4B50245E4111}" srcOrd="0" destOrd="0" presId="urn:microsoft.com/office/officeart/2005/8/layout/hList1"/>
    <dgm:cxn modelId="{8E335CB2-93CC-465F-9360-5A1B2CC24F6A}" type="presParOf" srcId="{69D7451D-541B-4A2E-9303-BE96A18B2B02}" destId="{16A2E3C7-EDC9-455D-8BFF-6E4FF48DDDD2}" srcOrd="1" destOrd="0" presId="urn:microsoft.com/office/officeart/2005/8/layout/hList1"/>
    <dgm:cxn modelId="{402815F7-129F-40D2-A4C3-98D4664C5B7C}" type="presParOf" srcId="{E0CCB36F-D039-46B3-8BEA-29001E0A42E2}" destId="{886F5049-F967-4C33-805F-0BD6ADB62CB1}" srcOrd="7" destOrd="0" presId="urn:microsoft.com/office/officeart/2005/8/layout/hList1"/>
    <dgm:cxn modelId="{14EF50A4-4AB4-469F-AC26-F777E6F0E4B9}" type="presParOf" srcId="{E0CCB36F-D039-46B3-8BEA-29001E0A42E2}" destId="{5380B923-086D-4621-B0B8-28052A45298D}" srcOrd="8" destOrd="0" presId="urn:microsoft.com/office/officeart/2005/8/layout/hList1"/>
    <dgm:cxn modelId="{5294E681-8E6C-4033-907E-0CA36D16C3B3}" type="presParOf" srcId="{5380B923-086D-4621-B0B8-28052A45298D}" destId="{FAEFC0B7-648D-407D-899B-0226962EB92E}" srcOrd="0" destOrd="0" presId="urn:microsoft.com/office/officeart/2005/8/layout/hList1"/>
    <dgm:cxn modelId="{C9613E5B-F662-47DF-8CA6-CEED4205F758}" type="presParOf" srcId="{5380B923-086D-4621-B0B8-28052A45298D}" destId="{F9ECEF33-778E-499E-BB41-E3BD4238A82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E9F7D9-5DC5-4667-8F37-3F932EC9D4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3E387F9-B0B9-47C1-A256-5C447A891566}">
      <dgm:prSet phldrT="[Texto]"/>
      <dgm:spPr/>
      <dgm:t>
        <a:bodyPr/>
        <a:lstStyle/>
        <a:p>
          <a:r>
            <a:rPr lang="es-ES" dirty="0" smtClean="0"/>
            <a:t>Por correo electrónico (</a:t>
          </a:r>
          <a:r>
            <a:rPr lang="es-ES" b="1" dirty="0" smtClean="0">
              <a:solidFill>
                <a:srgbClr val="FF0000"/>
              </a:solidFill>
            </a:rPr>
            <a:t>PREFERENTEMENTE</a:t>
          </a:r>
          <a:r>
            <a:rPr lang="es-ES" dirty="0" smtClean="0"/>
            <a:t>)</a:t>
          </a:r>
          <a:endParaRPr lang="es-ES" dirty="0"/>
        </a:p>
      </dgm:t>
    </dgm:pt>
    <dgm:pt modelId="{887E7A22-17BD-4200-99F4-1E897AEDC3BB}" type="parTrans" cxnId="{FF473183-F874-4BA4-8D4A-133B3B55F25E}">
      <dgm:prSet/>
      <dgm:spPr/>
      <dgm:t>
        <a:bodyPr/>
        <a:lstStyle/>
        <a:p>
          <a:endParaRPr lang="es-ES"/>
        </a:p>
      </dgm:t>
    </dgm:pt>
    <dgm:pt modelId="{7A747EF9-DF46-4A8B-9BBB-CC51320695E3}" type="sibTrans" cxnId="{FF473183-F874-4BA4-8D4A-133B3B55F25E}">
      <dgm:prSet/>
      <dgm:spPr/>
      <dgm:t>
        <a:bodyPr/>
        <a:lstStyle/>
        <a:p>
          <a:endParaRPr lang="es-ES"/>
        </a:p>
      </dgm:t>
    </dgm:pt>
    <dgm:pt modelId="{C53B7095-4036-455B-A689-F371FBE1D552}">
      <dgm:prSet phldrT="[Texto]"/>
      <dgm:spPr/>
      <dgm:t>
        <a:bodyPr/>
        <a:lstStyle/>
        <a:p>
          <a:r>
            <a:rPr lang="es-ES" dirty="0" smtClean="0"/>
            <a:t>practicasmaes@us.es</a:t>
          </a:r>
          <a:endParaRPr lang="es-ES" dirty="0"/>
        </a:p>
      </dgm:t>
    </dgm:pt>
    <dgm:pt modelId="{D5938764-33DB-4331-B561-8D3A5E46A6EE}" type="parTrans" cxnId="{E70ABF97-428F-47FC-9FAE-4BF0FCBC29FB}">
      <dgm:prSet/>
      <dgm:spPr/>
      <dgm:t>
        <a:bodyPr/>
        <a:lstStyle/>
        <a:p>
          <a:endParaRPr lang="es-ES"/>
        </a:p>
      </dgm:t>
    </dgm:pt>
    <dgm:pt modelId="{3CAAE9E7-58E2-4FA6-A497-0E6CB0340E57}" type="sibTrans" cxnId="{E70ABF97-428F-47FC-9FAE-4BF0FCBC29FB}">
      <dgm:prSet/>
      <dgm:spPr/>
      <dgm:t>
        <a:bodyPr/>
        <a:lstStyle/>
        <a:p>
          <a:endParaRPr lang="es-ES"/>
        </a:p>
      </dgm:t>
    </dgm:pt>
    <dgm:pt modelId="{A8CD2947-9D83-4D9F-8A99-5F2E017CA393}">
      <dgm:prSet phldrT="[Texto]"/>
      <dgm:spPr/>
      <dgm:t>
        <a:bodyPr/>
        <a:lstStyle/>
        <a:p>
          <a:r>
            <a:rPr lang="es-ES" dirty="0" smtClean="0"/>
            <a:t>Por correo postal certificado</a:t>
          </a:r>
          <a:endParaRPr lang="es-ES" dirty="0"/>
        </a:p>
      </dgm:t>
    </dgm:pt>
    <dgm:pt modelId="{0ACD1D31-D384-4A39-AA9D-927032F34796}" type="parTrans" cxnId="{52A509E8-9D26-40A1-AFB1-1EA74170C332}">
      <dgm:prSet/>
      <dgm:spPr/>
      <dgm:t>
        <a:bodyPr/>
        <a:lstStyle/>
        <a:p>
          <a:endParaRPr lang="es-ES"/>
        </a:p>
      </dgm:t>
    </dgm:pt>
    <dgm:pt modelId="{68EF993C-CFCC-4909-ADAC-8EFF61A0AB7D}" type="sibTrans" cxnId="{52A509E8-9D26-40A1-AFB1-1EA74170C332}">
      <dgm:prSet/>
      <dgm:spPr/>
      <dgm:t>
        <a:bodyPr/>
        <a:lstStyle/>
        <a:p>
          <a:endParaRPr lang="es-ES"/>
        </a:p>
      </dgm:t>
    </dgm:pt>
    <dgm:pt modelId="{B03C6EC1-D2EA-4C0F-8406-F00E0AFBE28F}">
      <dgm:prSet phldrT="[Texto]"/>
      <dgm:spPr/>
      <dgm:t>
        <a:bodyPr/>
        <a:lstStyle/>
        <a:p>
          <a:r>
            <a:rPr lang="es-ES" dirty="0" smtClean="0"/>
            <a:t>Unidad de Prácticas de la Escuela Internacional de Posgrado. Universidad de Sevilla. Pabellón de México. Paseo de las Delicias, s/n. 41013 Sevilla</a:t>
          </a:r>
          <a:endParaRPr lang="es-ES" dirty="0"/>
        </a:p>
      </dgm:t>
    </dgm:pt>
    <dgm:pt modelId="{E3FFEB71-19A8-4819-A291-FB61A9D43336}" type="parTrans" cxnId="{56EC9F3B-B36F-4FEC-BBBD-0520799EB629}">
      <dgm:prSet/>
      <dgm:spPr/>
      <dgm:t>
        <a:bodyPr/>
        <a:lstStyle/>
        <a:p>
          <a:endParaRPr lang="es-ES"/>
        </a:p>
      </dgm:t>
    </dgm:pt>
    <dgm:pt modelId="{9F4EE07C-1449-4E59-9EE1-8B654247F4D0}" type="sibTrans" cxnId="{56EC9F3B-B36F-4FEC-BBBD-0520799EB629}">
      <dgm:prSet/>
      <dgm:spPr/>
      <dgm:t>
        <a:bodyPr/>
        <a:lstStyle/>
        <a:p>
          <a:endParaRPr lang="es-ES"/>
        </a:p>
      </dgm:t>
    </dgm:pt>
    <dgm:pt modelId="{2E2BA284-93BD-4A75-A69E-50767B801DF6}">
      <dgm:prSet phldrT="[Texto]"/>
      <dgm:spPr/>
      <dgm:t>
        <a:bodyPr/>
        <a:lstStyle/>
        <a:p>
          <a:r>
            <a:rPr lang="es-ES" dirty="0" smtClean="0"/>
            <a:t>Presencialmente</a:t>
          </a:r>
          <a:endParaRPr lang="es-ES" dirty="0"/>
        </a:p>
      </dgm:t>
    </dgm:pt>
    <dgm:pt modelId="{1681D6DB-F482-4907-ADE8-CFF193D674BE}" type="parTrans" cxnId="{005C1E2C-1487-4A05-8FB6-F026791B3F1A}">
      <dgm:prSet/>
      <dgm:spPr/>
      <dgm:t>
        <a:bodyPr/>
        <a:lstStyle/>
        <a:p>
          <a:endParaRPr lang="es-ES"/>
        </a:p>
      </dgm:t>
    </dgm:pt>
    <dgm:pt modelId="{42E84ACE-12BD-43CE-8008-AA319FB7D26F}" type="sibTrans" cxnId="{005C1E2C-1487-4A05-8FB6-F026791B3F1A}">
      <dgm:prSet/>
      <dgm:spPr/>
      <dgm:t>
        <a:bodyPr/>
        <a:lstStyle/>
        <a:p>
          <a:endParaRPr lang="es-ES"/>
        </a:p>
      </dgm:t>
    </dgm:pt>
    <dgm:pt modelId="{B831DABC-666B-452D-A3F2-D1E4AE1C7ABC}">
      <dgm:prSet phldrT="[Texto]"/>
      <dgm:spPr/>
      <dgm:t>
        <a:bodyPr/>
        <a:lstStyle/>
        <a:p>
          <a:r>
            <a:rPr lang="es-ES" dirty="0" smtClean="0"/>
            <a:t>Unidad de Prácticas de la EIP. 1ª planta del Pabellón de México</a:t>
          </a:r>
          <a:endParaRPr lang="es-ES" dirty="0"/>
        </a:p>
      </dgm:t>
    </dgm:pt>
    <dgm:pt modelId="{A74A26E4-E9EE-429B-A57B-96A1B0BE478C}" type="parTrans" cxnId="{10152F77-A2C5-40F9-A399-EB189A3508FB}">
      <dgm:prSet/>
      <dgm:spPr/>
      <dgm:t>
        <a:bodyPr/>
        <a:lstStyle/>
        <a:p>
          <a:endParaRPr lang="es-ES"/>
        </a:p>
      </dgm:t>
    </dgm:pt>
    <dgm:pt modelId="{4B602781-5823-4789-8A7A-88B0F1A07A02}" type="sibTrans" cxnId="{10152F77-A2C5-40F9-A399-EB189A3508FB}">
      <dgm:prSet/>
      <dgm:spPr/>
      <dgm:t>
        <a:bodyPr/>
        <a:lstStyle/>
        <a:p>
          <a:endParaRPr lang="es-ES"/>
        </a:p>
      </dgm:t>
    </dgm:pt>
    <dgm:pt modelId="{EF2DC0A3-087D-4471-ADC7-49659F185AA7}" type="pres">
      <dgm:prSet presAssocID="{52E9F7D9-5DC5-4667-8F37-3F932EC9D40B}" presName="linear" presStyleCnt="0">
        <dgm:presLayoutVars>
          <dgm:animLvl val="lvl"/>
          <dgm:resizeHandles val="exact"/>
        </dgm:presLayoutVars>
      </dgm:prSet>
      <dgm:spPr/>
      <dgm:t>
        <a:bodyPr/>
        <a:lstStyle/>
        <a:p>
          <a:endParaRPr lang="es-ES"/>
        </a:p>
      </dgm:t>
    </dgm:pt>
    <dgm:pt modelId="{BFB8C0A7-5F8E-4E3C-9F37-B8D16775430E}" type="pres">
      <dgm:prSet presAssocID="{A3E387F9-B0B9-47C1-A256-5C447A891566}" presName="parentText" presStyleLbl="node1" presStyleIdx="0" presStyleCnt="3">
        <dgm:presLayoutVars>
          <dgm:chMax val="0"/>
          <dgm:bulletEnabled val="1"/>
        </dgm:presLayoutVars>
      </dgm:prSet>
      <dgm:spPr/>
      <dgm:t>
        <a:bodyPr/>
        <a:lstStyle/>
        <a:p>
          <a:endParaRPr lang="es-ES"/>
        </a:p>
      </dgm:t>
    </dgm:pt>
    <dgm:pt modelId="{11F08F52-AE75-4798-9F3A-E4A7D367D1B4}" type="pres">
      <dgm:prSet presAssocID="{A3E387F9-B0B9-47C1-A256-5C447A891566}" presName="childText" presStyleLbl="revTx" presStyleIdx="0" presStyleCnt="3">
        <dgm:presLayoutVars>
          <dgm:bulletEnabled val="1"/>
        </dgm:presLayoutVars>
      </dgm:prSet>
      <dgm:spPr/>
      <dgm:t>
        <a:bodyPr/>
        <a:lstStyle/>
        <a:p>
          <a:endParaRPr lang="es-ES"/>
        </a:p>
      </dgm:t>
    </dgm:pt>
    <dgm:pt modelId="{6DAC2160-ED3C-4BD3-A066-8EB627E0D18B}" type="pres">
      <dgm:prSet presAssocID="{A8CD2947-9D83-4D9F-8A99-5F2E017CA393}" presName="parentText" presStyleLbl="node1" presStyleIdx="1" presStyleCnt="3">
        <dgm:presLayoutVars>
          <dgm:chMax val="0"/>
          <dgm:bulletEnabled val="1"/>
        </dgm:presLayoutVars>
      </dgm:prSet>
      <dgm:spPr/>
      <dgm:t>
        <a:bodyPr/>
        <a:lstStyle/>
        <a:p>
          <a:endParaRPr lang="es-ES"/>
        </a:p>
      </dgm:t>
    </dgm:pt>
    <dgm:pt modelId="{129A3921-569B-4D54-A89E-5863EC8CD1D6}" type="pres">
      <dgm:prSet presAssocID="{A8CD2947-9D83-4D9F-8A99-5F2E017CA393}" presName="childText" presStyleLbl="revTx" presStyleIdx="1" presStyleCnt="3">
        <dgm:presLayoutVars>
          <dgm:bulletEnabled val="1"/>
        </dgm:presLayoutVars>
      </dgm:prSet>
      <dgm:spPr/>
      <dgm:t>
        <a:bodyPr/>
        <a:lstStyle/>
        <a:p>
          <a:endParaRPr lang="es-ES"/>
        </a:p>
      </dgm:t>
    </dgm:pt>
    <dgm:pt modelId="{7E7B0B64-D3D2-41B8-A489-0200220B0BCF}" type="pres">
      <dgm:prSet presAssocID="{2E2BA284-93BD-4A75-A69E-50767B801DF6}" presName="parentText" presStyleLbl="node1" presStyleIdx="2" presStyleCnt="3">
        <dgm:presLayoutVars>
          <dgm:chMax val="0"/>
          <dgm:bulletEnabled val="1"/>
        </dgm:presLayoutVars>
      </dgm:prSet>
      <dgm:spPr/>
      <dgm:t>
        <a:bodyPr/>
        <a:lstStyle/>
        <a:p>
          <a:endParaRPr lang="es-ES"/>
        </a:p>
      </dgm:t>
    </dgm:pt>
    <dgm:pt modelId="{ECB23089-D821-4902-ADE4-08D28F1560DC}" type="pres">
      <dgm:prSet presAssocID="{2E2BA284-93BD-4A75-A69E-50767B801DF6}" presName="childText" presStyleLbl="revTx" presStyleIdx="2" presStyleCnt="3">
        <dgm:presLayoutVars>
          <dgm:bulletEnabled val="1"/>
        </dgm:presLayoutVars>
      </dgm:prSet>
      <dgm:spPr/>
      <dgm:t>
        <a:bodyPr/>
        <a:lstStyle/>
        <a:p>
          <a:endParaRPr lang="es-ES"/>
        </a:p>
      </dgm:t>
    </dgm:pt>
  </dgm:ptLst>
  <dgm:cxnLst>
    <dgm:cxn modelId="{869E1E73-ADA0-4E46-B39F-FF16AC0994AF}" type="presOf" srcId="{B03C6EC1-D2EA-4C0F-8406-F00E0AFBE28F}" destId="{129A3921-569B-4D54-A89E-5863EC8CD1D6}" srcOrd="0" destOrd="0" presId="urn:microsoft.com/office/officeart/2005/8/layout/vList2"/>
    <dgm:cxn modelId="{52A509E8-9D26-40A1-AFB1-1EA74170C332}" srcId="{52E9F7D9-5DC5-4667-8F37-3F932EC9D40B}" destId="{A8CD2947-9D83-4D9F-8A99-5F2E017CA393}" srcOrd="1" destOrd="0" parTransId="{0ACD1D31-D384-4A39-AA9D-927032F34796}" sibTransId="{68EF993C-CFCC-4909-ADAC-8EFF61A0AB7D}"/>
    <dgm:cxn modelId="{724574E2-59F7-4572-B3C1-AC1BC7B2C9FE}" type="presOf" srcId="{B831DABC-666B-452D-A3F2-D1E4AE1C7ABC}" destId="{ECB23089-D821-4902-ADE4-08D28F1560DC}" srcOrd="0" destOrd="0" presId="urn:microsoft.com/office/officeart/2005/8/layout/vList2"/>
    <dgm:cxn modelId="{4BD87E22-296E-4E86-A66C-3107FD46C0B3}" type="presOf" srcId="{52E9F7D9-5DC5-4667-8F37-3F932EC9D40B}" destId="{EF2DC0A3-087D-4471-ADC7-49659F185AA7}" srcOrd="0" destOrd="0" presId="urn:microsoft.com/office/officeart/2005/8/layout/vList2"/>
    <dgm:cxn modelId="{005C1E2C-1487-4A05-8FB6-F026791B3F1A}" srcId="{52E9F7D9-5DC5-4667-8F37-3F932EC9D40B}" destId="{2E2BA284-93BD-4A75-A69E-50767B801DF6}" srcOrd="2" destOrd="0" parTransId="{1681D6DB-F482-4907-ADE8-CFF193D674BE}" sibTransId="{42E84ACE-12BD-43CE-8008-AA319FB7D26F}"/>
    <dgm:cxn modelId="{6C5A6CAA-A4EA-4730-B077-687A50127E25}" type="presOf" srcId="{C53B7095-4036-455B-A689-F371FBE1D552}" destId="{11F08F52-AE75-4798-9F3A-E4A7D367D1B4}" srcOrd="0" destOrd="0" presId="urn:microsoft.com/office/officeart/2005/8/layout/vList2"/>
    <dgm:cxn modelId="{10152F77-A2C5-40F9-A399-EB189A3508FB}" srcId="{2E2BA284-93BD-4A75-A69E-50767B801DF6}" destId="{B831DABC-666B-452D-A3F2-D1E4AE1C7ABC}" srcOrd="0" destOrd="0" parTransId="{A74A26E4-E9EE-429B-A57B-96A1B0BE478C}" sibTransId="{4B602781-5823-4789-8A7A-88B0F1A07A02}"/>
    <dgm:cxn modelId="{E70ABF97-428F-47FC-9FAE-4BF0FCBC29FB}" srcId="{A3E387F9-B0B9-47C1-A256-5C447A891566}" destId="{C53B7095-4036-455B-A689-F371FBE1D552}" srcOrd="0" destOrd="0" parTransId="{D5938764-33DB-4331-B561-8D3A5E46A6EE}" sibTransId="{3CAAE9E7-58E2-4FA6-A497-0E6CB0340E57}"/>
    <dgm:cxn modelId="{9F33D9F3-8BEE-4566-88AE-799366F934E3}" type="presOf" srcId="{A8CD2947-9D83-4D9F-8A99-5F2E017CA393}" destId="{6DAC2160-ED3C-4BD3-A066-8EB627E0D18B}" srcOrd="0" destOrd="0" presId="urn:microsoft.com/office/officeart/2005/8/layout/vList2"/>
    <dgm:cxn modelId="{E7E2A390-8D15-47A9-BC53-2AB740A68214}" type="presOf" srcId="{A3E387F9-B0B9-47C1-A256-5C447A891566}" destId="{BFB8C0A7-5F8E-4E3C-9F37-B8D16775430E}" srcOrd="0" destOrd="0" presId="urn:microsoft.com/office/officeart/2005/8/layout/vList2"/>
    <dgm:cxn modelId="{FF473183-F874-4BA4-8D4A-133B3B55F25E}" srcId="{52E9F7D9-5DC5-4667-8F37-3F932EC9D40B}" destId="{A3E387F9-B0B9-47C1-A256-5C447A891566}" srcOrd="0" destOrd="0" parTransId="{887E7A22-17BD-4200-99F4-1E897AEDC3BB}" sibTransId="{7A747EF9-DF46-4A8B-9BBB-CC51320695E3}"/>
    <dgm:cxn modelId="{56EC9F3B-B36F-4FEC-BBBD-0520799EB629}" srcId="{A8CD2947-9D83-4D9F-8A99-5F2E017CA393}" destId="{B03C6EC1-D2EA-4C0F-8406-F00E0AFBE28F}" srcOrd="0" destOrd="0" parTransId="{E3FFEB71-19A8-4819-A291-FB61A9D43336}" sibTransId="{9F4EE07C-1449-4E59-9EE1-8B654247F4D0}"/>
    <dgm:cxn modelId="{EF5FE7E6-44A6-4323-9860-676A13705384}" type="presOf" srcId="{2E2BA284-93BD-4A75-A69E-50767B801DF6}" destId="{7E7B0B64-D3D2-41B8-A489-0200220B0BCF}" srcOrd="0" destOrd="0" presId="urn:microsoft.com/office/officeart/2005/8/layout/vList2"/>
    <dgm:cxn modelId="{4BEA57D5-D00B-4525-86F6-AFF26EBD6257}" type="presParOf" srcId="{EF2DC0A3-087D-4471-ADC7-49659F185AA7}" destId="{BFB8C0A7-5F8E-4E3C-9F37-B8D16775430E}" srcOrd="0" destOrd="0" presId="urn:microsoft.com/office/officeart/2005/8/layout/vList2"/>
    <dgm:cxn modelId="{C714B32B-6D6A-443C-9AE8-C6AF3F1721F8}" type="presParOf" srcId="{EF2DC0A3-087D-4471-ADC7-49659F185AA7}" destId="{11F08F52-AE75-4798-9F3A-E4A7D367D1B4}" srcOrd="1" destOrd="0" presId="urn:microsoft.com/office/officeart/2005/8/layout/vList2"/>
    <dgm:cxn modelId="{8F24FA4C-7477-4D48-B27D-E4132E7F0DF1}" type="presParOf" srcId="{EF2DC0A3-087D-4471-ADC7-49659F185AA7}" destId="{6DAC2160-ED3C-4BD3-A066-8EB627E0D18B}" srcOrd="2" destOrd="0" presId="urn:microsoft.com/office/officeart/2005/8/layout/vList2"/>
    <dgm:cxn modelId="{69F9755F-6F44-4595-A3B1-6F1A65C1ACBA}" type="presParOf" srcId="{EF2DC0A3-087D-4471-ADC7-49659F185AA7}" destId="{129A3921-569B-4D54-A89E-5863EC8CD1D6}" srcOrd="3" destOrd="0" presId="urn:microsoft.com/office/officeart/2005/8/layout/vList2"/>
    <dgm:cxn modelId="{272E83E6-865A-4D58-80C6-D8DBC4B8390C}" type="presParOf" srcId="{EF2DC0A3-087D-4471-ADC7-49659F185AA7}" destId="{7E7B0B64-D3D2-41B8-A489-0200220B0BCF}" srcOrd="4" destOrd="0" presId="urn:microsoft.com/office/officeart/2005/8/layout/vList2"/>
    <dgm:cxn modelId="{0F9545CB-A199-40DA-9D15-AEABA4836DF5}" type="presParOf" srcId="{EF2DC0A3-087D-4471-ADC7-49659F185AA7}" destId="{ECB23089-D821-4902-ADE4-08D28F1560D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BED274-CBA4-4354-9707-3D881EFF017C}"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s-ES"/>
        </a:p>
      </dgm:t>
    </dgm:pt>
    <dgm:pt modelId="{EC91C7E4-3835-4C43-BE5E-643E54ECE9C9}">
      <dgm:prSet phldrT="[Texto]"/>
      <dgm:spPr/>
      <dgm:t>
        <a:bodyPr/>
        <a:lstStyle/>
        <a:p>
          <a:r>
            <a:rPr lang="es-ES" dirty="0" smtClean="0"/>
            <a:t>1 copia original</a:t>
          </a:r>
          <a:endParaRPr lang="es-ES" dirty="0"/>
        </a:p>
      </dgm:t>
    </dgm:pt>
    <dgm:pt modelId="{3F5B0A66-6589-4E73-B950-EDE87C5EECE3}" type="parTrans" cxnId="{5A7F2D70-17AE-4C2C-BB73-BD79646EF754}">
      <dgm:prSet/>
      <dgm:spPr/>
      <dgm:t>
        <a:bodyPr/>
        <a:lstStyle/>
        <a:p>
          <a:endParaRPr lang="es-ES"/>
        </a:p>
      </dgm:t>
    </dgm:pt>
    <dgm:pt modelId="{BD445691-0847-4F22-B9D9-8F2ECE3E8858}" type="sibTrans" cxnId="{5A7F2D70-17AE-4C2C-BB73-BD79646EF754}">
      <dgm:prSet/>
      <dgm:spPr/>
      <dgm:t>
        <a:bodyPr/>
        <a:lstStyle/>
        <a:p>
          <a:endParaRPr lang="es-ES"/>
        </a:p>
      </dgm:t>
    </dgm:pt>
    <dgm:pt modelId="{2A0E2F02-1521-45A9-8D6A-8E06AE7576A4}">
      <dgm:prSet phldrT="[Texto]"/>
      <dgm:spPr/>
      <dgm:t>
        <a:bodyPr/>
        <a:lstStyle/>
        <a:p>
          <a:r>
            <a:rPr lang="es-ES" dirty="0" smtClean="0"/>
            <a:t>1 copia original</a:t>
          </a:r>
          <a:endParaRPr lang="es-ES" dirty="0"/>
        </a:p>
      </dgm:t>
    </dgm:pt>
    <dgm:pt modelId="{2A81DD66-392D-422E-8D66-FEEFD0333454}" type="parTrans" cxnId="{FA05F3E0-0BF1-4F7D-9BF5-7FCE7F3E77EC}">
      <dgm:prSet/>
      <dgm:spPr/>
      <dgm:t>
        <a:bodyPr/>
        <a:lstStyle/>
        <a:p>
          <a:endParaRPr lang="es-ES"/>
        </a:p>
      </dgm:t>
    </dgm:pt>
    <dgm:pt modelId="{B39236B3-2DE1-4D24-AA2C-D3E08367527D}" type="sibTrans" cxnId="{FA05F3E0-0BF1-4F7D-9BF5-7FCE7F3E77EC}">
      <dgm:prSet/>
      <dgm:spPr/>
      <dgm:t>
        <a:bodyPr/>
        <a:lstStyle/>
        <a:p>
          <a:endParaRPr lang="es-ES"/>
        </a:p>
      </dgm:t>
    </dgm:pt>
    <dgm:pt modelId="{197B4E62-C4DB-44DC-ACA9-8C58315D3AD7}" type="pres">
      <dgm:prSet presAssocID="{E6BED274-CBA4-4354-9707-3D881EFF017C}" presName="diagram" presStyleCnt="0">
        <dgm:presLayoutVars>
          <dgm:dir/>
        </dgm:presLayoutVars>
      </dgm:prSet>
      <dgm:spPr/>
      <dgm:t>
        <a:bodyPr/>
        <a:lstStyle/>
        <a:p>
          <a:endParaRPr lang="es-ES"/>
        </a:p>
      </dgm:t>
    </dgm:pt>
    <dgm:pt modelId="{7A301248-D106-4E65-86E4-F77E856C03E5}" type="pres">
      <dgm:prSet presAssocID="{EC91C7E4-3835-4C43-BE5E-643E54ECE9C9}" presName="composite" presStyleCnt="0"/>
      <dgm:spPr/>
    </dgm:pt>
    <dgm:pt modelId="{688881A5-4B25-47EC-873D-F2A0B56DB5D8}" type="pres">
      <dgm:prSet presAssocID="{EC91C7E4-3835-4C43-BE5E-643E54ECE9C9}" presName="Image" presStyleLbl="bgShp" presStyleIdx="0" presStyleCnt="2" custLinFactNeighborX="237" custLinFactNeighborY="-3343"/>
      <dgm:spPr>
        <a:solidFill>
          <a:schemeClr val="accent3"/>
        </a:solidFill>
      </dgm:spPr>
    </dgm:pt>
    <dgm:pt modelId="{F967AF29-8C73-402D-8055-5F11B287D42F}" type="pres">
      <dgm:prSet presAssocID="{EC91C7E4-3835-4C43-BE5E-643E54ECE9C9}" presName="Parent" presStyleLbl="node0" presStyleIdx="0" presStyleCnt="2">
        <dgm:presLayoutVars>
          <dgm:bulletEnabled val="1"/>
        </dgm:presLayoutVars>
      </dgm:prSet>
      <dgm:spPr/>
      <dgm:t>
        <a:bodyPr/>
        <a:lstStyle/>
        <a:p>
          <a:endParaRPr lang="es-ES"/>
        </a:p>
      </dgm:t>
    </dgm:pt>
    <dgm:pt modelId="{C640BD0B-0D8E-4CFF-B912-34BD5C198287}" type="pres">
      <dgm:prSet presAssocID="{BD445691-0847-4F22-B9D9-8F2ECE3E8858}" presName="sibTrans" presStyleCnt="0"/>
      <dgm:spPr/>
    </dgm:pt>
    <dgm:pt modelId="{382B5B30-FD44-4D93-B646-B146DE30EF40}" type="pres">
      <dgm:prSet presAssocID="{2A0E2F02-1521-45A9-8D6A-8E06AE7576A4}" presName="composite" presStyleCnt="0"/>
      <dgm:spPr/>
    </dgm:pt>
    <dgm:pt modelId="{2283FE5E-5B99-4739-8330-AA645CBC0D45}" type="pres">
      <dgm:prSet presAssocID="{2A0E2F02-1521-45A9-8D6A-8E06AE7576A4}" presName="Image" presStyleLbl="bgShp" presStyleIdx="1" presStyleCnt="2"/>
      <dgm:spPr>
        <a:solidFill>
          <a:schemeClr val="accent6">
            <a:lumMod val="60000"/>
            <a:lumOff val="40000"/>
          </a:schemeClr>
        </a:solidFill>
      </dgm:spPr>
    </dgm:pt>
    <dgm:pt modelId="{E6F9E81C-6405-4733-9208-E676DEBEF19D}" type="pres">
      <dgm:prSet presAssocID="{2A0E2F02-1521-45A9-8D6A-8E06AE7576A4}" presName="Parent" presStyleLbl="node0" presStyleIdx="1" presStyleCnt="2">
        <dgm:presLayoutVars>
          <dgm:bulletEnabled val="1"/>
        </dgm:presLayoutVars>
      </dgm:prSet>
      <dgm:spPr/>
      <dgm:t>
        <a:bodyPr/>
        <a:lstStyle/>
        <a:p>
          <a:endParaRPr lang="es-ES"/>
        </a:p>
      </dgm:t>
    </dgm:pt>
  </dgm:ptLst>
  <dgm:cxnLst>
    <dgm:cxn modelId="{FA05F3E0-0BF1-4F7D-9BF5-7FCE7F3E77EC}" srcId="{E6BED274-CBA4-4354-9707-3D881EFF017C}" destId="{2A0E2F02-1521-45A9-8D6A-8E06AE7576A4}" srcOrd="1" destOrd="0" parTransId="{2A81DD66-392D-422E-8D66-FEEFD0333454}" sibTransId="{B39236B3-2DE1-4D24-AA2C-D3E08367527D}"/>
    <dgm:cxn modelId="{796D1145-10FC-48D9-83D4-71846B021E0B}" type="presOf" srcId="{2A0E2F02-1521-45A9-8D6A-8E06AE7576A4}" destId="{E6F9E81C-6405-4733-9208-E676DEBEF19D}" srcOrd="0" destOrd="0" presId="urn:microsoft.com/office/officeart/2008/layout/BendingPictureCaption"/>
    <dgm:cxn modelId="{D5CBB96F-E4A1-4BFE-8973-D1D2730BFF8A}" type="presOf" srcId="{EC91C7E4-3835-4C43-BE5E-643E54ECE9C9}" destId="{F967AF29-8C73-402D-8055-5F11B287D42F}" srcOrd="0" destOrd="0" presId="urn:microsoft.com/office/officeart/2008/layout/BendingPictureCaption"/>
    <dgm:cxn modelId="{1A0A1B72-E6D3-42A8-ACCC-BC0060F9CFC5}" type="presOf" srcId="{E6BED274-CBA4-4354-9707-3D881EFF017C}" destId="{197B4E62-C4DB-44DC-ACA9-8C58315D3AD7}" srcOrd="0" destOrd="0" presId="urn:microsoft.com/office/officeart/2008/layout/BendingPictureCaption"/>
    <dgm:cxn modelId="{5A7F2D70-17AE-4C2C-BB73-BD79646EF754}" srcId="{E6BED274-CBA4-4354-9707-3D881EFF017C}" destId="{EC91C7E4-3835-4C43-BE5E-643E54ECE9C9}" srcOrd="0" destOrd="0" parTransId="{3F5B0A66-6589-4E73-B950-EDE87C5EECE3}" sibTransId="{BD445691-0847-4F22-B9D9-8F2ECE3E8858}"/>
    <dgm:cxn modelId="{9AA242D6-26D0-47E9-9BC1-6F73CF4EEFB7}" type="presParOf" srcId="{197B4E62-C4DB-44DC-ACA9-8C58315D3AD7}" destId="{7A301248-D106-4E65-86E4-F77E856C03E5}" srcOrd="0" destOrd="0" presId="urn:microsoft.com/office/officeart/2008/layout/BendingPictureCaption"/>
    <dgm:cxn modelId="{ACD15A75-81A9-48DC-8A1E-14F5CEA21AD7}" type="presParOf" srcId="{7A301248-D106-4E65-86E4-F77E856C03E5}" destId="{688881A5-4B25-47EC-873D-F2A0B56DB5D8}" srcOrd="0" destOrd="0" presId="urn:microsoft.com/office/officeart/2008/layout/BendingPictureCaption"/>
    <dgm:cxn modelId="{521D1971-1AA2-46F5-9629-1056DAAB965E}" type="presParOf" srcId="{7A301248-D106-4E65-86E4-F77E856C03E5}" destId="{F967AF29-8C73-402D-8055-5F11B287D42F}" srcOrd="1" destOrd="0" presId="urn:microsoft.com/office/officeart/2008/layout/BendingPictureCaption"/>
    <dgm:cxn modelId="{8F38C150-A59F-4BEF-83B9-25B1886CC803}" type="presParOf" srcId="{197B4E62-C4DB-44DC-ACA9-8C58315D3AD7}" destId="{C640BD0B-0D8E-4CFF-B912-34BD5C198287}" srcOrd="1" destOrd="0" presId="urn:microsoft.com/office/officeart/2008/layout/BendingPictureCaption"/>
    <dgm:cxn modelId="{3E277ACF-BF6B-4C27-871B-3C364B500C09}" type="presParOf" srcId="{197B4E62-C4DB-44DC-ACA9-8C58315D3AD7}" destId="{382B5B30-FD44-4D93-B646-B146DE30EF40}" srcOrd="2" destOrd="0" presId="urn:microsoft.com/office/officeart/2008/layout/BendingPictureCaption"/>
    <dgm:cxn modelId="{F03F3992-DD6B-4C52-AF46-40D47CCB6055}" type="presParOf" srcId="{382B5B30-FD44-4D93-B646-B146DE30EF40}" destId="{2283FE5E-5B99-4739-8330-AA645CBC0D45}" srcOrd="0" destOrd="0" presId="urn:microsoft.com/office/officeart/2008/layout/BendingPictureCaption"/>
    <dgm:cxn modelId="{3771A28B-AFE7-4819-AB5E-B8CD1BE21825}" type="presParOf" srcId="{382B5B30-FD44-4D93-B646-B146DE30EF40}" destId="{E6F9E81C-6405-4733-9208-E676DEBEF19D}" srcOrd="1" destOrd="0" presId="urn:microsoft.com/office/officeart/2008/layout/BendingPictureCapti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520046-312A-1045-98FA-DA92D4C893FB}"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s-ES"/>
        </a:p>
      </dgm:t>
    </dgm:pt>
    <dgm:pt modelId="{9D127DF8-AB06-4A42-8E63-0FFCE1D3ED9E}">
      <dgm:prSet/>
      <dgm:spPr/>
      <dgm:t>
        <a:bodyPr/>
        <a:lstStyle/>
        <a:p>
          <a:pPr rtl="0"/>
          <a:r>
            <a:rPr lang="es-ES" dirty="0" smtClean="0"/>
            <a:t>Es un Trabajo relacionado con los contenidos del Máster</a:t>
          </a:r>
          <a:endParaRPr lang="es-ES" dirty="0"/>
        </a:p>
      </dgm:t>
    </dgm:pt>
    <dgm:pt modelId="{DA4D6BDC-60CA-F247-91F6-2188B06FFEC5}" type="parTrans" cxnId="{E6F2DC5A-0D9F-2649-AAB1-B1F38DE40DE0}">
      <dgm:prSet/>
      <dgm:spPr/>
      <dgm:t>
        <a:bodyPr/>
        <a:lstStyle/>
        <a:p>
          <a:endParaRPr lang="es-ES"/>
        </a:p>
      </dgm:t>
    </dgm:pt>
    <dgm:pt modelId="{6608F1E2-2FB2-B04A-9074-0A5B796FD917}" type="sibTrans" cxnId="{E6F2DC5A-0D9F-2649-AAB1-B1F38DE40DE0}">
      <dgm:prSet/>
      <dgm:spPr/>
      <dgm:t>
        <a:bodyPr/>
        <a:lstStyle/>
        <a:p>
          <a:endParaRPr lang="es-ES"/>
        </a:p>
      </dgm:t>
    </dgm:pt>
    <dgm:pt modelId="{90052936-DDFE-464E-8145-FB8E04EFD7AB}">
      <dgm:prSet/>
      <dgm:spPr/>
      <dgm:t>
        <a:bodyPr/>
        <a:lstStyle/>
        <a:p>
          <a:pPr rtl="0"/>
          <a:r>
            <a:rPr lang="es-ES" dirty="0" smtClean="0"/>
            <a:t>Aplicación de conocimientos, capacidades y competencias</a:t>
          </a:r>
          <a:endParaRPr lang="es-ES" dirty="0"/>
        </a:p>
      </dgm:t>
    </dgm:pt>
    <dgm:pt modelId="{8F6B120A-3AE6-A94A-85B1-D378BE8D7245}" type="parTrans" cxnId="{2F60B4F6-1EBB-0048-BAA8-2C113658B1A3}">
      <dgm:prSet/>
      <dgm:spPr/>
      <dgm:t>
        <a:bodyPr/>
        <a:lstStyle/>
        <a:p>
          <a:endParaRPr lang="es-ES"/>
        </a:p>
      </dgm:t>
    </dgm:pt>
    <dgm:pt modelId="{DB324A20-9143-2F40-971D-04055DAB2EE6}" type="sibTrans" cxnId="{2F60B4F6-1EBB-0048-BAA8-2C113658B1A3}">
      <dgm:prSet/>
      <dgm:spPr/>
      <dgm:t>
        <a:bodyPr/>
        <a:lstStyle/>
        <a:p>
          <a:endParaRPr lang="es-ES"/>
        </a:p>
      </dgm:t>
    </dgm:pt>
    <dgm:pt modelId="{A28C11A9-CB1B-BA48-99E8-3E2538AA7186}">
      <dgm:prSet/>
      <dgm:spPr/>
      <dgm:t>
        <a:bodyPr/>
        <a:lstStyle/>
        <a:p>
          <a:pPr rtl="0"/>
          <a:r>
            <a:rPr lang="es-ES" smtClean="0"/>
            <a:t>Orientación a la habilitación profesional</a:t>
          </a:r>
          <a:endParaRPr lang="es-ES"/>
        </a:p>
      </dgm:t>
    </dgm:pt>
    <dgm:pt modelId="{33CDA0DA-05D3-D84A-B361-78ECEBC71F97}" type="parTrans" cxnId="{87FB1713-70F1-BD40-85BF-56566F177FDF}">
      <dgm:prSet/>
      <dgm:spPr/>
      <dgm:t>
        <a:bodyPr/>
        <a:lstStyle/>
        <a:p>
          <a:endParaRPr lang="es-ES"/>
        </a:p>
      </dgm:t>
    </dgm:pt>
    <dgm:pt modelId="{CD16AED7-0FB3-8D43-A642-488F2D931F54}" type="sibTrans" cxnId="{87FB1713-70F1-BD40-85BF-56566F177FDF}">
      <dgm:prSet/>
      <dgm:spPr/>
      <dgm:t>
        <a:bodyPr/>
        <a:lstStyle/>
        <a:p>
          <a:endParaRPr lang="es-ES"/>
        </a:p>
      </dgm:t>
    </dgm:pt>
    <dgm:pt modelId="{9E420C85-5DB4-2947-B0A4-72EA8FEA546F}" type="pres">
      <dgm:prSet presAssocID="{A5520046-312A-1045-98FA-DA92D4C893FB}" presName="vert0" presStyleCnt="0">
        <dgm:presLayoutVars>
          <dgm:dir/>
          <dgm:animOne val="branch"/>
          <dgm:animLvl val="lvl"/>
        </dgm:presLayoutVars>
      </dgm:prSet>
      <dgm:spPr/>
      <dgm:t>
        <a:bodyPr/>
        <a:lstStyle/>
        <a:p>
          <a:endParaRPr lang="es-ES"/>
        </a:p>
      </dgm:t>
    </dgm:pt>
    <dgm:pt modelId="{9E9E05AB-C500-CA44-A0A7-AC5285DD759B}" type="pres">
      <dgm:prSet presAssocID="{9D127DF8-AB06-4A42-8E63-0FFCE1D3ED9E}" presName="thickLine" presStyleLbl="alignNode1" presStyleIdx="0" presStyleCnt="3"/>
      <dgm:spPr/>
    </dgm:pt>
    <dgm:pt modelId="{8EB1EC2C-5656-474D-B938-5AFF6914A657}" type="pres">
      <dgm:prSet presAssocID="{9D127DF8-AB06-4A42-8E63-0FFCE1D3ED9E}" presName="horz1" presStyleCnt="0"/>
      <dgm:spPr/>
    </dgm:pt>
    <dgm:pt modelId="{A3C9E765-B5B2-E344-B66C-05008A5401EE}" type="pres">
      <dgm:prSet presAssocID="{9D127DF8-AB06-4A42-8E63-0FFCE1D3ED9E}" presName="tx1" presStyleLbl="revTx" presStyleIdx="0" presStyleCnt="3"/>
      <dgm:spPr/>
      <dgm:t>
        <a:bodyPr/>
        <a:lstStyle/>
        <a:p>
          <a:endParaRPr lang="es-ES"/>
        </a:p>
      </dgm:t>
    </dgm:pt>
    <dgm:pt modelId="{495A9D00-5CA5-E64D-908F-036C7147C55A}" type="pres">
      <dgm:prSet presAssocID="{9D127DF8-AB06-4A42-8E63-0FFCE1D3ED9E}" presName="vert1" presStyleCnt="0"/>
      <dgm:spPr/>
    </dgm:pt>
    <dgm:pt modelId="{A504B41B-6CC3-774D-92AC-2816580F7AB8}" type="pres">
      <dgm:prSet presAssocID="{90052936-DDFE-464E-8145-FB8E04EFD7AB}" presName="thickLine" presStyleLbl="alignNode1" presStyleIdx="1" presStyleCnt="3"/>
      <dgm:spPr/>
    </dgm:pt>
    <dgm:pt modelId="{3A322B03-5426-BF46-9A31-8CD243197ABC}" type="pres">
      <dgm:prSet presAssocID="{90052936-DDFE-464E-8145-FB8E04EFD7AB}" presName="horz1" presStyleCnt="0"/>
      <dgm:spPr/>
    </dgm:pt>
    <dgm:pt modelId="{43304138-C4CF-404D-A709-8542DE25B9F3}" type="pres">
      <dgm:prSet presAssocID="{90052936-DDFE-464E-8145-FB8E04EFD7AB}" presName="tx1" presStyleLbl="revTx" presStyleIdx="1" presStyleCnt="3"/>
      <dgm:spPr/>
      <dgm:t>
        <a:bodyPr/>
        <a:lstStyle/>
        <a:p>
          <a:endParaRPr lang="es-ES"/>
        </a:p>
      </dgm:t>
    </dgm:pt>
    <dgm:pt modelId="{17B04501-EE6C-0744-9037-52E879E13B11}" type="pres">
      <dgm:prSet presAssocID="{90052936-DDFE-464E-8145-FB8E04EFD7AB}" presName="vert1" presStyleCnt="0"/>
      <dgm:spPr/>
    </dgm:pt>
    <dgm:pt modelId="{BAFF6B0F-3657-9041-9E1A-913E7B168FFD}" type="pres">
      <dgm:prSet presAssocID="{A28C11A9-CB1B-BA48-99E8-3E2538AA7186}" presName="thickLine" presStyleLbl="alignNode1" presStyleIdx="2" presStyleCnt="3"/>
      <dgm:spPr/>
    </dgm:pt>
    <dgm:pt modelId="{1E459E23-9D64-CB49-8914-CF5AE002882D}" type="pres">
      <dgm:prSet presAssocID="{A28C11A9-CB1B-BA48-99E8-3E2538AA7186}" presName="horz1" presStyleCnt="0"/>
      <dgm:spPr/>
    </dgm:pt>
    <dgm:pt modelId="{3CDFF6D8-08CB-EC46-95F6-8EEE48601355}" type="pres">
      <dgm:prSet presAssocID="{A28C11A9-CB1B-BA48-99E8-3E2538AA7186}" presName="tx1" presStyleLbl="revTx" presStyleIdx="2" presStyleCnt="3"/>
      <dgm:spPr/>
      <dgm:t>
        <a:bodyPr/>
        <a:lstStyle/>
        <a:p>
          <a:endParaRPr lang="es-ES"/>
        </a:p>
      </dgm:t>
    </dgm:pt>
    <dgm:pt modelId="{7FDA9814-3B12-244F-BB33-A377EC949DD6}" type="pres">
      <dgm:prSet presAssocID="{A28C11A9-CB1B-BA48-99E8-3E2538AA7186}" presName="vert1" presStyleCnt="0"/>
      <dgm:spPr/>
    </dgm:pt>
  </dgm:ptLst>
  <dgm:cxnLst>
    <dgm:cxn modelId="{47D34D38-24BA-0C46-BB73-FA64BEEFC071}" type="presOf" srcId="{A28C11A9-CB1B-BA48-99E8-3E2538AA7186}" destId="{3CDFF6D8-08CB-EC46-95F6-8EEE48601355}" srcOrd="0" destOrd="0" presId="urn:microsoft.com/office/officeart/2008/layout/LinedList"/>
    <dgm:cxn modelId="{D8BE4ADF-4F4D-4C4D-B0AE-03C67FBC620B}" type="presOf" srcId="{9D127DF8-AB06-4A42-8E63-0FFCE1D3ED9E}" destId="{A3C9E765-B5B2-E344-B66C-05008A5401EE}" srcOrd="0" destOrd="0" presId="urn:microsoft.com/office/officeart/2008/layout/LinedList"/>
    <dgm:cxn modelId="{F1E0566D-EF0F-5549-86F9-DD4CAE790842}" type="presOf" srcId="{A5520046-312A-1045-98FA-DA92D4C893FB}" destId="{9E420C85-5DB4-2947-B0A4-72EA8FEA546F}" srcOrd="0" destOrd="0" presId="urn:microsoft.com/office/officeart/2008/layout/LinedList"/>
    <dgm:cxn modelId="{2F60B4F6-1EBB-0048-BAA8-2C113658B1A3}" srcId="{A5520046-312A-1045-98FA-DA92D4C893FB}" destId="{90052936-DDFE-464E-8145-FB8E04EFD7AB}" srcOrd="1" destOrd="0" parTransId="{8F6B120A-3AE6-A94A-85B1-D378BE8D7245}" sibTransId="{DB324A20-9143-2F40-971D-04055DAB2EE6}"/>
    <dgm:cxn modelId="{E6F2DC5A-0D9F-2649-AAB1-B1F38DE40DE0}" srcId="{A5520046-312A-1045-98FA-DA92D4C893FB}" destId="{9D127DF8-AB06-4A42-8E63-0FFCE1D3ED9E}" srcOrd="0" destOrd="0" parTransId="{DA4D6BDC-60CA-F247-91F6-2188B06FFEC5}" sibTransId="{6608F1E2-2FB2-B04A-9074-0A5B796FD917}"/>
    <dgm:cxn modelId="{87FB1713-70F1-BD40-85BF-56566F177FDF}" srcId="{A5520046-312A-1045-98FA-DA92D4C893FB}" destId="{A28C11A9-CB1B-BA48-99E8-3E2538AA7186}" srcOrd="2" destOrd="0" parTransId="{33CDA0DA-05D3-D84A-B361-78ECEBC71F97}" sibTransId="{CD16AED7-0FB3-8D43-A642-488F2D931F54}"/>
    <dgm:cxn modelId="{634778BB-04AD-6E41-AC87-5B40B58864FF}" type="presOf" srcId="{90052936-DDFE-464E-8145-FB8E04EFD7AB}" destId="{43304138-C4CF-404D-A709-8542DE25B9F3}" srcOrd="0" destOrd="0" presId="urn:microsoft.com/office/officeart/2008/layout/LinedList"/>
    <dgm:cxn modelId="{A5F3E937-D694-7A4C-813A-D265C3963806}" type="presParOf" srcId="{9E420C85-5DB4-2947-B0A4-72EA8FEA546F}" destId="{9E9E05AB-C500-CA44-A0A7-AC5285DD759B}" srcOrd="0" destOrd="0" presId="urn:microsoft.com/office/officeart/2008/layout/LinedList"/>
    <dgm:cxn modelId="{6B032F79-6449-5144-B17B-2BC499D7CC36}" type="presParOf" srcId="{9E420C85-5DB4-2947-B0A4-72EA8FEA546F}" destId="{8EB1EC2C-5656-474D-B938-5AFF6914A657}" srcOrd="1" destOrd="0" presId="urn:microsoft.com/office/officeart/2008/layout/LinedList"/>
    <dgm:cxn modelId="{D35FDD5C-D209-7B41-96C6-65FBA60D074C}" type="presParOf" srcId="{8EB1EC2C-5656-474D-B938-5AFF6914A657}" destId="{A3C9E765-B5B2-E344-B66C-05008A5401EE}" srcOrd="0" destOrd="0" presId="urn:microsoft.com/office/officeart/2008/layout/LinedList"/>
    <dgm:cxn modelId="{5A4D8FA8-D75D-8549-AD40-7A502B92E147}" type="presParOf" srcId="{8EB1EC2C-5656-474D-B938-5AFF6914A657}" destId="{495A9D00-5CA5-E64D-908F-036C7147C55A}" srcOrd="1" destOrd="0" presId="urn:microsoft.com/office/officeart/2008/layout/LinedList"/>
    <dgm:cxn modelId="{3118B2CE-1409-F549-A34B-3FCDFC820DFE}" type="presParOf" srcId="{9E420C85-5DB4-2947-B0A4-72EA8FEA546F}" destId="{A504B41B-6CC3-774D-92AC-2816580F7AB8}" srcOrd="2" destOrd="0" presId="urn:microsoft.com/office/officeart/2008/layout/LinedList"/>
    <dgm:cxn modelId="{DD8B0E2A-3A5A-C649-8ACE-8C646843831D}" type="presParOf" srcId="{9E420C85-5DB4-2947-B0A4-72EA8FEA546F}" destId="{3A322B03-5426-BF46-9A31-8CD243197ABC}" srcOrd="3" destOrd="0" presId="urn:microsoft.com/office/officeart/2008/layout/LinedList"/>
    <dgm:cxn modelId="{835F4625-5EA1-2946-A1CC-53B56CD0703F}" type="presParOf" srcId="{3A322B03-5426-BF46-9A31-8CD243197ABC}" destId="{43304138-C4CF-404D-A709-8542DE25B9F3}" srcOrd="0" destOrd="0" presId="urn:microsoft.com/office/officeart/2008/layout/LinedList"/>
    <dgm:cxn modelId="{0E82A8A3-D172-B148-8D02-BE6F509A4B86}" type="presParOf" srcId="{3A322B03-5426-BF46-9A31-8CD243197ABC}" destId="{17B04501-EE6C-0744-9037-52E879E13B11}" srcOrd="1" destOrd="0" presId="urn:microsoft.com/office/officeart/2008/layout/LinedList"/>
    <dgm:cxn modelId="{75E6084E-9C20-3640-98DB-03F2205DFE5C}" type="presParOf" srcId="{9E420C85-5DB4-2947-B0A4-72EA8FEA546F}" destId="{BAFF6B0F-3657-9041-9E1A-913E7B168FFD}" srcOrd="4" destOrd="0" presId="urn:microsoft.com/office/officeart/2008/layout/LinedList"/>
    <dgm:cxn modelId="{E01D5183-A6E9-D447-9E54-F4C74142CBE5}" type="presParOf" srcId="{9E420C85-5DB4-2947-B0A4-72EA8FEA546F}" destId="{1E459E23-9D64-CB49-8914-CF5AE002882D}" srcOrd="5" destOrd="0" presId="urn:microsoft.com/office/officeart/2008/layout/LinedList"/>
    <dgm:cxn modelId="{75CDAE40-08A5-0140-AC8F-E46C0A215F89}" type="presParOf" srcId="{1E459E23-9D64-CB49-8914-CF5AE002882D}" destId="{3CDFF6D8-08CB-EC46-95F6-8EEE48601355}" srcOrd="0" destOrd="0" presId="urn:microsoft.com/office/officeart/2008/layout/LinedList"/>
    <dgm:cxn modelId="{4063FA7A-E05F-B94F-BC23-5D1084A41B76}" type="presParOf" srcId="{1E459E23-9D64-CB49-8914-CF5AE002882D}" destId="{7FDA9814-3B12-244F-BB33-A377EC949DD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E76983-62AC-774C-B2B5-F6414E4B17AD}"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s-ES"/>
        </a:p>
      </dgm:t>
    </dgm:pt>
    <dgm:pt modelId="{9AADD4BA-B651-F349-91D4-EE358FEEF54D}">
      <dgm:prSet phldrT="[Texto]"/>
      <dgm:spPr/>
      <dgm:t>
        <a:bodyPr/>
        <a:lstStyle/>
        <a:p>
          <a:r>
            <a:rPr lang="es-ES" dirty="0" smtClean="0"/>
            <a:t>Todas las especialidades </a:t>
          </a:r>
        </a:p>
        <a:p>
          <a:r>
            <a:rPr lang="es-ES" dirty="0" smtClean="0"/>
            <a:t>(excepto Orientación Educativa) </a:t>
          </a:r>
          <a:endParaRPr lang="es-ES" dirty="0"/>
        </a:p>
      </dgm:t>
    </dgm:pt>
    <dgm:pt modelId="{62F17C57-9339-9040-90A1-051EEE63577A}" type="parTrans" cxnId="{AAE457C1-7FD2-114F-AC20-35313B4DF09D}">
      <dgm:prSet/>
      <dgm:spPr/>
      <dgm:t>
        <a:bodyPr/>
        <a:lstStyle/>
        <a:p>
          <a:endParaRPr lang="es-ES"/>
        </a:p>
      </dgm:t>
    </dgm:pt>
    <dgm:pt modelId="{993BAF5C-77DF-9847-9DAF-F8D5DE46FA43}" type="sibTrans" cxnId="{AAE457C1-7FD2-114F-AC20-35313B4DF09D}">
      <dgm:prSet/>
      <dgm:spPr/>
      <dgm:t>
        <a:bodyPr/>
        <a:lstStyle/>
        <a:p>
          <a:endParaRPr lang="es-ES"/>
        </a:p>
      </dgm:t>
    </dgm:pt>
    <dgm:pt modelId="{FF531D17-DCA1-8847-98CF-EC9FB3045007}">
      <dgm:prSet phldrT="[Texto]"/>
      <dgm:spPr/>
      <dgm:t>
        <a:bodyPr/>
        <a:lstStyle/>
        <a:p>
          <a:r>
            <a:rPr lang="es-ES" dirty="0" smtClean="0"/>
            <a:t>Orientación Educativa</a:t>
          </a:r>
          <a:endParaRPr lang="es-ES" dirty="0"/>
        </a:p>
      </dgm:t>
    </dgm:pt>
    <dgm:pt modelId="{48E48E04-59AF-084E-A185-60431CF5D469}" type="parTrans" cxnId="{02650F46-EFB8-B34A-8261-219707BFF7F1}">
      <dgm:prSet/>
      <dgm:spPr/>
      <dgm:t>
        <a:bodyPr/>
        <a:lstStyle/>
        <a:p>
          <a:endParaRPr lang="es-ES"/>
        </a:p>
      </dgm:t>
    </dgm:pt>
    <dgm:pt modelId="{28D84F4B-9A38-FF44-9A19-29463CA2E95A}" type="sibTrans" cxnId="{02650F46-EFB8-B34A-8261-219707BFF7F1}">
      <dgm:prSet/>
      <dgm:spPr/>
      <dgm:t>
        <a:bodyPr/>
        <a:lstStyle/>
        <a:p>
          <a:endParaRPr lang="es-ES"/>
        </a:p>
      </dgm:t>
    </dgm:pt>
    <dgm:pt modelId="{BA1B6E8F-56ED-464F-8AE6-486AED98ADFA}" type="pres">
      <dgm:prSet presAssocID="{8CE76983-62AC-774C-B2B5-F6414E4B17AD}" presName="linear" presStyleCnt="0">
        <dgm:presLayoutVars>
          <dgm:animLvl val="lvl"/>
          <dgm:resizeHandles val="exact"/>
        </dgm:presLayoutVars>
      </dgm:prSet>
      <dgm:spPr/>
      <dgm:t>
        <a:bodyPr/>
        <a:lstStyle/>
        <a:p>
          <a:endParaRPr lang="es-ES"/>
        </a:p>
      </dgm:t>
    </dgm:pt>
    <dgm:pt modelId="{6022EB89-4433-494C-A2B6-0366FBD3A61E}" type="pres">
      <dgm:prSet presAssocID="{9AADD4BA-B651-F349-91D4-EE358FEEF54D}" presName="parentText" presStyleLbl="node1" presStyleIdx="0" presStyleCnt="2" custLinFactNeighborY="-60993">
        <dgm:presLayoutVars>
          <dgm:chMax val="0"/>
          <dgm:bulletEnabled val="1"/>
        </dgm:presLayoutVars>
      </dgm:prSet>
      <dgm:spPr/>
      <dgm:t>
        <a:bodyPr/>
        <a:lstStyle/>
        <a:p>
          <a:endParaRPr lang="es-ES"/>
        </a:p>
      </dgm:t>
    </dgm:pt>
    <dgm:pt modelId="{5C07C58C-26E5-FC4C-896E-6AD8A2AA29B3}" type="pres">
      <dgm:prSet presAssocID="{993BAF5C-77DF-9847-9DAF-F8D5DE46FA43}" presName="spacer" presStyleCnt="0"/>
      <dgm:spPr/>
    </dgm:pt>
    <dgm:pt modelId="{15CE0CA4-BD8F-734F-8F45-E49B73B12CAA}" type="pres">
      <dgm:prSet presAssocID="{FF531D17-DCA1-8847-98CF-EC9FB3045007}" presName="parentText" presStyleLbl="node1" presStyleIdx="1" presStyleCnt="2" custLinFactY="64206" custLinFactNeighborX="-1806" custLinFactNeighborY="100000">
        <dgm:presLayoutVars>
          <dgm:chMax val="0"/>
          <dgm:bulletEnabled val="1"/>
        </dgm:presLayoutVars>
      </dgm:prSet>
      <dgm:spPr/>
      <dgm:t>
        <a:bodyPr/>
        <a:lstStyle/>
        <a:p>
          <a:endParaRPr lang="es-ES"/>
        </a:p>
      </dgm:t>
    </dgm:pt>
  </dgm:ptLst>
  <dgm:cxnLst>
    <dgm:cxn modelId="{02650F46-EFB8-B34A-8261-219707BFF7F1}" srcId="{8CE76983-62AC-774C-B2B5-F6414E4B17AD}" destId="{FF531D17-DCA1-8847-98CF-EC9FB3045007}" srcOrd="1" destOrd="0" parTransId="{48E48E04-59AF-084E-A185-60431CF5D469}" sibTransId="{28D84F4B-9A38-FF44-9A19-29463CA2E95A}"/>
    <dgm:cxn modelId="{AAE457C1-7FD2-114F-AC20-35313B4DF09D}" srcId="{8CE76983-62AC-774C-B2B5-F6414E4B17AD}" destId="{9AADD4BA-B651-F349-91D4-EE358FEEF54D}" srcOrd="0" destOrd="0" parTransId="{62F17C57-9339-9040-90A1-051EEE63577A}" sibTransId="{993BAF5C-77DF-9847-9DAF-F8D5DE46FA43}"/>
    <dgm:cxn modelId="{1752A5E5-E03D-A34E-9EDD-F9711C5707A9}" type="presOf" srcId="{9AADD4BA-B651-F349-91D4-EE358FEEF54D}" destId="{6022EB89-4433-494C-A2B6-0366FBD3A61E}" srcOrd="0" destOrd="0" presId="urn:microsoft.com/office/officeart/2005/8/layout/vList2"/>
    <dgm:cxn modelId="{F691B92E-EE2D-D042-81B3-FC34271151C6}" type="presOf" srcId="{8CE76983-62AC-774C-B2B5-F6414E4B17AD}" destId="{BA1B6E8F-56ED-464F-8AE6-486AED98ADFA}" srcOrd="0" destOrd="0" presId="urn:microsoft.com/office/officeart/2005/8/layout/vList2"/>
    <dgm:cxn modelId="{5ADBCA85-EF75-1344-A3D9-48C381A48F41}" type="presOf" srcId="{FF531D17-DCA1-8847-98CF-EC9FB3045007}" destId="{15CE0CA4-BD8F-734F-8F45-E49B73B12CAA}" srcOrd="0" destOrd="0" presId="urn:microsoft.com/office/officeart/2005/8/layout/vList2"/>
    <dgm:cxn modelId="{C9EF06F8-EEB9-CE45-9113-819A6E46854B}" type="presParOf" srcId="{BA1B6E8F-56ED-464F-8AE6-486AED98ADFA}" destId="{6022EB89-4433-494C-A2B6-0366FBD3A61E}" srcOrd="0" destOrd="0" presId="urn:microsoft.com/office/officeart/2005/8/layout/vList2"/>
    <dgm:cxn modelId="{7ECEA33C-38CA-FC49-8E5E-8F7FE99CE6C4}" type="presParOf" srcId="{BA1B6E8F-56ED-464F-8AE6-486AED98ADFA}" destId="{5C07C58C-26E5-FC4C-896E-6AD8A2AA29B3}" srcOrd="1" destOrd="0" presId="urn:microsoft.com/office/officeart/2005/8/layout/vList2"/>
    <dgm:cxn modelId="{753942DF-F6D9-3040-994F-C41021724EE1}" type="presParOf" srcId="{BA1B6E8F-56ED-464F-8AE6-486AED98ADFA}" destId="{15CE0CA4-BD8F-734F-8F45-E49B73B12CA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52C335-B24F-BB47-9957-52E4F547D860}" type="doc">
      <dgm:prSet loTypeId="urn:microsoft.com/office/officeart/2008/layout/SquareAccentList" loCatId="" qsTypeId="urn:microsoft.com/office/officeart/2005/8/quickstyle/simple4" qsCatId="simple" csTypeId="urn:microsoft.com/office/officeart/2005/8/colors/accent1_2" csCatId="accent1" phldr="1"/>
      <dgm:spPr/>
      <dgm:t>
        <a:bodyPr/>
        <a:lstStyle/>
        <a:p>
          <a:endParaRPr lang="es-ES"/>
        </a:p>
      </dgm:t>
    </dgm:pt>
    <dgm:pt modelId="{9C8E0A9A-9E25-564B-85A2-A65E4DF071E1}">
      <dgm:prSet phldrT="[Texto]"/>
      <dgm:spPr/>
      <dgm:t>
        <a:bodyPr/>
        <a:lstStyle/>
        <a:p>
          <a:r>
            <a:rPr lang="es-ES" dirty="0" smtClean="0"/>
            <a:t>Comisión evaluadora</a:t>
          </a:r>
          <a:endParaRPr lang="es-ES" dirty="0"/>
        </a:p>
      </dgm:t>
    </dgm:pt>
    <dgm:pt modelId="{1300F51A-CE43-0046-9A8B-CDDCF334DFE0}" type="parTrans" cxnId="{0D35870B-6FB9-A44B-9444-2DC13239D129}">
      <dgm:prSet/>
      <dgm:spPr/>
      <dgm:t>
        <a:bodyPr/>
        <a:lstStyle/>
        <a:p>
          <a:endParaRPr lang="es-ES"/>
        </a:p>
      </dgm:t>
    </dgm:pt>
    <dgm:pt modelId="{EF2D1787-EE62-144B-A9BB-1A4CCF9DEE3A}" type="sibTrans" cxnId="{0D35870B-6FB9-A44B-9444-2DC13239D129}">
      <dgm:prSet/>
      <dgm:spPr/>
      <dgm:t>
        <a:bodyPr/>
        <a:lstStyle/>
        <a:p>
          <a:endParaRPr lang="es-ES"/>
        </a:p>
      </dgm:t>
    </dgm:pt>
    <dgm:pt modelId="{9407E0FB-30BC-9B4F-922D-75003FB7C2F9}">
      <dgm:prSet phldrT="[Texto]" custT="1"/>
      <dgm:spPr/>
      <dgm:t>
        <a:bodyPr/>
        <a:lstStyle/>
        <a:p>
          <a:r>
            <a:rPr lang="es-ES" sz="2000" dirty="0" smtClean="0"/>
            <a:t>3 miembros</a:t>
          </a:r>
          <a:endParaRPr lang="es-ES" sz="2000" dirty="0"/>
        </a:p>
      </dgm:t>
    </dgm:pt>
    <dgm:pt modelId="{F92E87E2-06E4-9644-B693-E0136077FF10}" type="parTrans" cxnId="{9BFAF68F-021D-9446-9A77-5A0B5E67A49F}">
      <dgm:prSet/>
      <dgm:spPr/>
      <dgm:t>
        <a:bodyPr/>
        <a:lstStyle/>
        <a:p>
          <a:endParaRPr lang="es-ES"/>
        </a:p>
      </dgm:t>
    </dgm:pt>
    <dgm:pt modelId="{8147D8AA-87DD-BC44-84C2-25651E271E06}" type="sibTrans" cxnId="{9BFAF68F-021D-9446-9A77-5A0B5E67A49F}">
      <dgm:prSet/>
      <dgm:spPr/>
      <dgm:t>
        <a:bodyPr/>
        <a:lstStyle/>
        <a:p>
          <a:endParaRPr lang="es-ES"/>
        </a:p>
      </dgm:t>
    </dgm:pt>
    <dgm:pt modelId="{D3A71FED-D457-E940-B1F0-80227791023A}">
      <dgm:prSet phldrT="[Texto]" custT="1"/>
      <dgm:spPr/>
      <dgm:t>
        <a:bodyPr/>
        <a:lstStyle/>
        <a:p>
          <a:r>
            <a:rPr lang="es-ES" sz="2000" dirty="0" smtClean="0"/>
            <a:t>Puede intervenir el tutor</a:t>
          </a:r>
          <a:endParaRPr lang="es-ES" sz="2000" dirty="0"/>
        </a:p>
      </dgm:t>
    </dgm:pt>
    <dgm:pt modelId="{693AEC90-4AB7-8545-851C-E7E88A6DB178}" type="parTrans" cxnId="{5ACC902F-F975-2D4D-8F30-17A9F23B4C25}">
      <dgm:prSet/>
      <dgm:spPr/>
      <dgm:t>
        <a:bodyPr/>
        <a:lstStyle/>
        <a:p>
          <a:endParaRPr lang="es-ES"/>
        </a:p>
      </dgm:t>
    </dgm:pt>
    <dgm:pt modelId="{818607B7-D70F-2142-9320-638D450D3277}" type="sibTrans" cxnId="{5ACC902F-F975-2D4D-8F30-17A9F23B4C25}">
      <dgm:prSet/>
      <dgm:spPr/>
      <dgm:t>
        <a:bodyPr/>
        <a:lstStyle/>
        <a:p>
          <a:endParaRPr lang="es-ES"/>
        </a:p>
      </dgm:t>
    </dgm:pt>
    <dgm:pt modelId="{DE25DFAA-7C23-9B4C-B4A1-7BBCE5F1242F}">
      <dgm:prSet phldrT="[Texto]"/>
      <dgm:spPr/>
      <dgm:t>
        <a:bodyPr/>
        <a:lstStyle/>
        <a:p>
          <a:r>
            <a:rPr lang="es-ES" dirty="0" smtClean="0"/>
            <a:t>Tribunal de apelación </a:t>
          </a:r>
          <a:endParaRPr lang="es-ES" dirty="0"/>
        </a:p>
      </dgm:t>
    </dgm:pt>
    <dgm:pt modelId="{1312FD4B-2D56-654E-88FA-2FC192541C17}" type="parTrans" cxnId="{B1C99FB5-0D41-3049-B95C-F0C236A4D9BE}">
      <dgm:prSet/>
      <dgm:spPr/>
      <dgm:t>
        <a:bodyPr/>
        <a:lstStyle/>
        <a:p>
          <a:endParaRPr lang="es-ES"/>
        </a:p>
      </dgm:t>
    </dgm:pt>
    <dgm:pt modelId="{39D7F7FC-610E-C944-B872-24E588C12E32}" type="sibTrans" cxnId="{B1C99FB5-0D41-3049-B95C-F0C236A4D9BE}">
      <dgm:prSet/>
      <dgm:spPr/>
      <dgm:t>
        <a:bodyPr/>
        <a:lstStyle/>
        <a:p>
          <a:endParaRPr lang="es-ES"/>
        </a:p>
      </dgm:t>
    </dgm:pt>
    <dgm:pt modelId="{792AB62C-1AC8-204C-9874-C37AEB5374C1}">
      <dgm:prSet phldrT="[Texto]" custT="1"/>
      <dgm:spPr/>
      <dgm:t>
        <a:bodyPr/>
        <a:lstStyle/>
        <a:p>
          <a:r>
            <a:rPr lang="es-ES" sz="2000" dirty="0" smtClean="0"/>
            <a:t>3 miembros</a:t>
          </a:r>
          <a:endParaRPr lang="es-ES" sz="2000" dirty="0"/>
        </a:p>
      </dgm:t>
    </dgm:pt>
    <dgm:pt modelId="{969FF468-A39F-B04B-9BA6-578C807B917C}" type="parTrans" cxnId="{5F4E6FA4-CE75-1145-99B1-4A8DB163C599}">
      <dgm:prSet/>
      <dgm:spPr/>
      <dgm:t>
        <a:bodyPr/>
        <a:lstStyle/>
        <a:p>
          <a:endParaRPr lang="es-ES"/>
        </a:p>
      </dgm:t>
    </dgm:pt>
    <dgm:pt modelId="{ED752529-EC56-F340-9F40-226D251806A1}" type="sibTrans" cxnId="{5F4E6FA4-CE75-1145-99B1-4A8DB163C599}">
      <dgm:prSet/>
      <dgm:spPr/>
      <dgm:t>
        <a:bodyPr/>
        <a:lstStyle/>
        <a:p>
          <a:endParaRPr lang="es-ES"/>
        </a:p>
      </dgm:t>
    </dgm:pt>
    <dgm:pt modelId="{0E30C284-B176-F541-A6EB-BA2EF852DFAE}">
      <dgm:prSet phldrT="[Texto]" custT="1"/>
      <dgm:spPr/>
      <dgm:t>
        <a:bodyPr/>
        <a:lstStyle/>
        <a:p>
          <a:r>
            <a:rPr lang="es-ES" sz="2000" dirty="0" smtClean="0"/>
            <a:t>No interviene el tutor</a:t>
          </a:r>
        </a:p>
      </dgm:t>
    </dgm:pt>
    <dgm:pt modelId="{45B46571-F317-274E-B12B-B1E1CC1D5815}" type="parTrans" cxnId="{A13D51D0-A101-D942-B198-114A80CB0489}">
      <dgm:prSet/>
      <dgm:spPr/>
      <dgm:t>
        <a:bodyPr/>
        <a:lstStyle/>
        <a:p>
          <a:endParaRPr lang="es-ES"/>
        </a:p>
      </dgm:t>
    </dgm:pt>
    <dgm:pt modelId="{7529EFD1-FE60-AC47-B91F-3D227CB074D3}" type="sibTrans" cxnId="{A13D51D0-A101-D942-B198-114A80CB0489}">
      <dgm:prSet/>
      <dgm:spPr/>
      <dgm:t>
        <a:bodyPr/>
        <a:lstStyle/>
        <a:p>
          <a:endParaRPr lang="es-ES"/>
        </a:p>
      </dgm:t>
    </dgm:pt>
    <dgm:pt modelId="{848EA6A9-9009-2447-92B9-2BD191B1C32F}">
      <dgm:prSet phldrT="[Texto]" custT="1"/>
      <dgm:spPr/>
      <dgm:t>
        <a:bodyPr/>
        <a:lstStyle/>
        <a:p>
          <a:r>
            <a:rPr lang="es-ES" sz="2000" dirty="0" smtClean="0"/>
            <a:t>No interviene ningún miembro de la comisión evaluadora</a:t>
          </a:r>
        </a:p>
      </dgm:t>
    </dgm:pt>
    <dgm:pt modelId="{E87AAA57-974F-BF49-A161-5B8C8E79B253}" type="parTrans" cxnId="{FBA7AB54-A0EB-4347-B57E-9572C111D3BB}">
      <dgm:prSet/>
      <dgm:spPr/>
      <dgm:t>
        <a:bodyPr/>
        <a:lstStyle/>
        <a:p>
          <a:endParaRPr lang="es-ES"/>
        </a:p>
      </dgm:t>
    </dgm:pt>
    <dgm:pt modelId="{622EC1A7-982D-3441-BB78-FEDE64F7BB58}" type="sibTrans" cxnId="{FBA7AB54-A0EB-4347-B57E-9572C111D3BB}">
      <dgm:prSet/>
      <dgm:spPr/>
      <dgm:t>
        <a:bodyPr/>
        <a:lstStyle/>
        <a:p>
          <a:endParaRPr lang="es-ES"/>
        </a:p>
      </dgm:t>
    </dgm:pt>
    <dgm:pt modelId="{23F57FA8-CCC3-3841-AA19-6D42EE5D6DD4}" type="pres">
      <dgm:prSet presAssocID="{A752C335-B24F-BB47-9957-52E4F547D860}" presName="layout" presStyleCnt="0">
        <dgm:presLayoutVars>
          <dgm:chMax/>
          <dgm:chPref/>
          <dgm:dir/>
          <dgm:resizeHandles/>
        </dgm:presLayoutVars>
      </dgm:prSet>
      <dgm:spPr/>
      <dgm:t>
        <a:bodyPr/>
        <a:lstStyle/>
        <a:p>
          <a:endParaRPr lang="es-ES"/>
        </a:p>
      </dgm:t>
    </dgm:pt>
    <dgm:pt modelId="{F908E547-95D3-FC46-84F2-2EACFA465E0B}" type="pres">
      <dgm:prSet presAssocID="{9C8E0A9A-9E25-564B-85A2-A65E4DF071E1}" presName="root" presStyleCnt="0">
        <dgm:presLayoutVars>
          <dgm:chMax/>
          <dgm:chPref/>
        </dgm:presLayoutVars>
      </dgm:prSet>
      <dgm:spPr/>
    </dgm:pt>
    <dgm:pt modelId="{E464AE64-4510-9448-84D1-0A18C97504D5}" type="pres">
      <dgm:prSet presAssocID="{9C8E0A9A-9E25-564B-85A2-A65E4DF071E1}" presName="rootComposite" presStyleCnt="0">
        <dgm:presLayoutVars/>
      </dgm:prSet>
      <dgm:spPr/>
    </dgm:pt>
    <dgm:pt modelId="{41CDE176-24E6-0D40-B6E9-6F31BF7498AA}" type="pres">
      <dgm:prSet presAssocID="{9C8E0A9A-9E25-564B-85A2-A65E4DF071E1}" presName="ParentAccent" presStyleLbl="alignNode1" presStyleIdx="0" presStyleCnt="2"/>
      <dgm:spPr/>
    </dgm:pt>
    <dgm:pt modelId="{407783F3-FCC9-AA41-90CF-C30D117359E7}" type="pres">
      <dgm:prSet presAssocID="{9C8E0A9A-9E25-564B-85A2-A65E4DF071E1}" presName="ParentSmallAccent" presStyleLbl="fgAcc1" presStyleIdx="0" presStyleCnt="2"/>
      <dgm:spPr/>
    </dgm:pt>
    <dgm:pt modelId="{CFA527A3-0F0C-634D-802E-0D739CE0AEB6}" type="pres">
      <dgm:prSet presAssocID="{9C8E0A9A-9E25-564B-85A2-A65E4DF071E1}" presName="Parent" presStyleLbl="revTx" presStyleIdx="0" presStyleCnt="7">
        <dgm:presLayoutVars>
          <dgm:chMax/>
          <dgm:chPref val="4"/>
          <dgm:bulletEnabled val="1"/>
        </dgm:presLayoutVars>
      </dgm:prSet>
      <dgm:spPr/>
      <dgm:t>
        <a:bodyPr/>
        <a:lstStyle/>
        <a:p>
          <a:endParaRPr lang="es-ES"/>
        </a:p>
      </dgm:t>
    </dgm:pt>
    <dgm:pt modelId="{5DEDFF83-EF8A-6E44-A34A-B6319DC5269B}" type="pres">
      <dgm:prSet presAssocID="{9C8E0A9A-9E25-564B-85A2-A65E4DF071E1}" presName="childShape" presStyleCnt="0">
        <dgm:presLayoutVars>
          <dgm:chMax val="0"/>
          <dgm:chPref val="0"/>
        </dgm:presLayoutVars>
      </dgm:prSet>
      <dgm:spPr/>
    </dgm:pt>
    <dgm:pt modelId="{BE9B5691-404F-FF4B-961D-208FA5321B3E}" type="pres">
      <dgm:prSet presAssocID="{9407E0FB-30BC-9B4F-922D-75003FB7C2F9}" presName="childComposite" presStyleCnt="0">
        <dgm:presLayoutVars>
          <dgm:chMax val="0"/>
          <dgm:chPref val="0"/>
        </dgm:presLayoutVars>
      </dgm:prSet>
      <dgm:spPr/>
    </dgm:pt>
    <dgm:pt modelId="{57C033F3-4A48-2A48-9614-3E25043F9CA3}" type="pres">
      <dgm:prSet presAssocID="{9407E0FB-30BC-9B4F-922D-75003FB7C2F9}" presName="ChildAccent" presStyleLbl="solidFgAcc1" presStyleIdx="0" presStyleCnt="5"/>
      <dgm:spPr/>
    </dgm:pt>
    <dgm:pt modelId="{B8273F2E-944E-5643-8A28-18D7230490D5}" type="pres">
      <dgm:prSet presAssocID="{9407E0FB-30BC-9B4F-922D-75003FB7C2F9}" presName="Child" presStyleLbl="revTx" presStyleIdx="1" presStyleCnt="7">
        <dgm:presLayoutVars>
          <dgm:chMax val="0"/>
          <dgm:chPref val="0"/>
          <dgm:bulletEnabled val="1"/>
        </dgm:presLayoutVars>
      </dgm:prSet>
      <dgm:spPr/>
      <dgm:t>
        <a:bodyPr/>
        <a:lstStyle/>
        <a:p>
          <a:endParaRPr lang="es-ES"/>
        </a:p>
      </dgm:t>
    </dgm:pt>
    <dgm:pt modelId="{DC675E3B-AC24-964B-B916-713118FC343F}" type="pres">
      <dgm:prSet presAssocID="{D3A71FED-D457-E940-B1F0-80227791023A}" presName="childComposite" presStyleCnt="0">
        <dgm:presLayoutVars>
          <dgm:chMax val="0"/>
          <dgm:chPref val="0"/>
        </dgm:presLayoutVars>
      </dgm:prSet>
      <dgm:spPr/>
    </dgm:pt>
    <dgm:pt modelId="{BB57C4E1-26F3-3B41-AEB8-6378F7801AD1}" type="pres">
      <dgm:prSet presAssocID="{D3A71FED-D457-E940-B1F0-80227791023A}" presName="ChildAccent" presStyleLbl="solidFgAcc1" presStyleIdx="1" presStyleCnt="5"/>
      <dgm:spPr/>
    </dgm:pt>
    <dgm:pt modelId="{1D923A81-8B62-7740-A5F6-B61F0AC51C72}" type="pres">
      <dgm:prSet presAssocID="{D3A71FED-D457-E940-B1F0-80227791023A}" presName="Child" presStyleLbl="revTx" presStyleIdx="2" presStyleCnt="7">
        <dgm:presLayoutVars>
          <dgm:chMax val="0"/>
          <dgm:chPref val="0"/>
          <dgm:bulletEnabled val="1"/>
        </dgm:presLayoutVars>
      </dgm:prSet>
      <dgm:spPr/>
      <dgm:t>
        <a:bodyPr/>
        <a:lstStyle/>
        <a:p>
          <a:endParaRPr lang="es-ES"/>
        </a:p>
      </dgm:t>
    </dgm:pt>
    <dgm:pt modelId="{0D7E850A-4743-B143-A1EA-0D4EBF50D19D}" type="pres">
      <dgm:prSet presAssocID="{DE25DFAA-7C23-9B4C-B4A1-7BBCE5F1242F}" presName="root" presStyleCnt="0">
        <dgm:presLayoutVars>
          <dgm:chMax/>
          <dgm:chPref/>
        </dgm:presLayoutVars>
      </dgm:prSet>
      <dgm:spPr/>
    </dgm:pt>
    <dgm:pt modelId="{3EE6A970-257F-4746-AA99-9EBDE08E50B0}" type="pres">
      <dgm:prSet presAssocID="{DE25DFAA-7C23-9B4C-B4A1-7BBCE5F1242F}" presName="rootComposite" presStyleCnt="0">
        <dgm:presLayoutVars/>
      </dgm:prSet>
      <dgm:spPr/>
    </dgm:pt>
    <dgm:pt modelId="{5A7A01FF-5777-1242-80FF-226276727049}" type="pres">
      <dgm:prSet presAssocID="{DE25DFAA-7C23-9B4C-B4A1-7BBCE5F1242F}" presName="ParentAccent" presStyleLbl="alignNode1" presStyleIdx="1" presStyleCnt="2"/>
      <dgm:spPr/>
    </dgm:pt>
    <dgm:pt modelId="{E87A00E4-6A0B-894C-A08A-26155077F984}" type="pres">
      <dgm:prSet presAssocID="{DE25DFAA-7C23-9B4C-B4A1-7BBCE5F1242F}" presName="ParentSmallAccent" presStyleLbl="fgAcc1" presStyleIdx="1" presStyleCnt="2"/>
      <dgm:spPr/>
    </dgm:pt>
    <dgm:pt modelId="{08B72732-16DA-6148-B702-27D3AD670CF0}" type="pres">
      <dgm:prSet presAssocID="{DE25DFAA-7C23-9B4C-B4A1-7BBCE5F1242F}" presName="Parent" presStyleLbl="revTx" presStyleIdx="3" presStyleCnt="7">
        <dgm:presLayoutVars>
          <dgm:chMax/>
          <dgm:chPref val="4"/>
          <dgm:bulletEnabled val="1"/>
        </dgm:presLayoutVars>
      </dgm:prSet>
      <dgm:spPr/>
      <dgm:t>
        <a:bodyPr/>
        <a:lstStyle/>
        <a:p>
          <a:endParaRPr lang="es-ES"/>
        </a:p>
      </dgm:t>
    </dgm:pt>
    <dgm:pt modelId="{4BF2B286-5E56-EC49-A590-39621EE58740}" type="pres">
      <dgm:prSet presAssocID="{DE25DFAA-7C23-9B4C-B4A1-7BBCE5F1242F}" presName="childShape" presStyleCnt="0">
        <dgm:presLayoutVars>
          <dgm:chMax val="0"/>
          <dgm:chPref val="0"/>
        </dgm:presLayoutVars>
      </dgm:prSet>
      <dgm:spPr/>
    </dgm:pt>
    <dgm:pt modelId="{6DC20B25-823E-884A-A759-C30A3FD4DE87}" type="pres">
      <dgm:prSet presAssocID="{792AB62C-1AC8-204C-9874-C37AEB5374C1}" presName="childComposite" presStyleCnt="0">
        <dgm:presLayoutVars>
          <dgm:chMax val="0"/>
          <dgm:chPref val="0"/>
        </dgm:presLayoutVars>
      </dgm:prSet>
      <dgm:spPr/>
    </dgm:pt>
    <dgm:pt modelId="{F99C9AAF-77A6-664D-AFF5-13161178F0C8}" type="pres">
      <dgm:prSet presAssocID="{792AB62C-1AC8-204C-9874-C37AEB5374C1}" presName="ChildAccent" presStyleLbl="solidFgAcc1" presStyleIdx="2" presStyleCnt="5"/>
      <dgm:spPr/>
    </dgm:pt>
    <dgm:pt modelId="{7EBC1313-8F11-2D45-85BD-75499312EBD5}" type="pres">
      <dgm:prSet presAssocID="{792AB62C-1AC8-204C-9874-C37AEB5374C1}" presName="Child" presStyleLbl="revTx" presStyleIdx="4" presStyleCnt="7">
        <dgm:presLayoutVars>
          <dgm:chMax val="0"/>
          <dgm:chPref val="0"/>
          <dgm:bulletEnabled val="1"/>
        </dgm:presLayoutVars>
      </dgm:prSet>
      <dgm:spPr/>
      <dgm:t>
        <a:bodyPr/>
        <a:lstStyle/>
        <a:p>
          <a:endParaRPr lang="es-ES"/>
        </a:p>
      </dgm:t>
    </dgm:pt>
    <dgm:pt modelId="{4E8D053A-02EA-9C45-AA63-598E69AFA967}" type="pres">
      <dgm:prSet presAssocID="{0E30C284-B176-F541-A6EB-BA2EF852DFAE}" presName="childComposite" presStyleCnt="0">
        <dgm:presLayoutVars>
          <dgm:chMax val="0"/>
          <dgm:chPref val="0"/>
        </dgm:presLayoutVars>
      </dgm:prSet>
      <dgm:spPr/>
    </dgm:pt>
    <dgm:pt modelId="{2BA5CB2B-3C85-B248-8B49-E9308FCD73B8}" type="pres">
      <dgm:prSet presAssocID="{0E30C284-B176-F541-A6EB-BA2EF852DFAE}" presName="ChildAccent" presStyleLbl="solidFgAcc1" presStyleIdx="3" presStyleCnt="5"/>
      <dgm:spPr/>
    </dgm:pt>
    <dgm:pt modelId="{7ED5D8B4-9FBE-564A-976C-1CACC7B5216D}" type="pres">
      <dgm:prSet presAssocID="{0E30C284-B176-F541-A6EB-BA2EF852DFAE}" presName="Child" presStyleLbl="revTx" presStyleIdx="5" presStyleCnt="7">
        <dgm:presLayoutVars>
          <dgm:chMax val="0"/>
          <dgm:chPref val="0"/>
          <dgm:bulletEnabled val="1"/>
        </dgm:presLayoutVars>
      </dgm:prSet>
      <dgm:spPr/>
      <dgm:t>
        <a:bodyPr/>
        <a:lstStyle/>
        <a:p>
          <a:endParaRPr lang="es-ES"/>
        </a:p>
      </dgm:t>
    </dgm:pt>
    <dgm:pt modelId="{99AF7E0A-5717-8246-B010-8432DA06EDB9}" type="pres">
      <dgm:prSet presAssocID="{848EA6A9-9009-2447-92B9-2BD191B1C32F}" presName="childComposite" presStyleCnt="0">
        <dgm:presLayoutVars>
          <dgm:chMax val="0"/>
          <dgm:chPref val="0"/>
        </dgm:presLayoutVars>
      </dgm:prSet>
      <dgm:spPr/>
    </dgm:pt>
    <dgm:pt modelId="{E270A21A-F4B2-8D4F-9250-318202458A18}" type="pres">
      <dgm:prSet presAssocID="{848EA6A9-9009-2447-92B9-2BD191B1C32F}" presName="ChildAccent" presStyleLbl="solidFgAcc1" presStyleIdx="4" presStyleCnt="5"/>
      <dgm:spPr/>
    </dgm:pt>
    <dgm:pt modelId="{D44C4A33-5241-654F-8C03-962935E64253}" type="pres">
      <dgm:prSet presAssocID="{848EA6A9-9009-2447-92B9-2BD191B1C32F}" presName="Child" presStyleLbl="revTx" presStyleIdx="6" presStyleCnt="7">
        <dgm:presLayoutVars>
          <dgm:chMax val="0"/>
          <dgm:chPref val="0"/>
          <dgm:bulletEnabled val="1"/>
        </dgm:presLayoutVars>
      </dgm:prSet>
      <dgm:spPr/>
      <dgm:t>
        <a:bodyPr/>
        <a:lstStyle/>
        <a:p>
          <a:endParaRPr lang="es-ES"/>
        </a:p>
      </dgm:t>
    </dgm:pt>
  </dgm:ptLst>
  <dgm:cxnLst>
    <dgm:cxn modelId="{5ACC902F-F975-2D4D-8F30-17A9F23B4C25}" srcId="{9C8E0A9A-9E25-564B-85A2-A65E4DF071E1}" destId="{D3A71FED-D457-E940-B1F0-80227791023A}" srcOrd="1" destOrd="0" parTransId="{693AEC90-4AB7-8545-851C-E7E88A6DB178}" sibTransId="{818607B7-D70F-2142-9320-638D450D3277}"/>
    <dgm:cxn modelId="{A13D51D0-A101-D942-B198-114A80CB0489}" srcId="{DE25DFAA-7C23-9B4C-B4A1-7BBCE5F1242F}" destId="{0E30C284-B176-F541-A6EB-BA2EF852DFAE}" srcOrd="1" destOrd="0" parTransId="{45B46571-F317-274E-B12B-B1E1CC1D5815}" sibTransId="{7529EFD1-FE60-AC47-B91F-3D227CB074D3}"/>
    <dgm:cxn modelId="{0666D399-C40E-A949-A4D9-2F62E7FEA521}" type="presOf" srcId="{9407E0FB-30BC-9B4F-922D-75003FB7C2F9}" destId="{B8273F2E-944E-5643-8A28-18D7230490D5}" srcOrd="0" destOrd="0" presId="urn:microsoft.com/office/officeart/2008/layout/SquareAccentList"/>
    <dgm:cxn modelId="{9BFAF68F-021D-9446-9A77-5A0B5E67A49F}" srcId="{9C8E0A9A-9E25-564B-85A2-A65E4DF071E1}" destId="{9407E0FB-30BC-9B4F-922D-75003FB7C2F9}" srcOrd="0" destOrd="0" parTransId="{F92E87E2-06E4-9644-B693-E0136077FF10}" sibTransId="{8147D8AA-87DD-BC44-84C2-25651E271E06}"/>
    <dgm:cxn modelId="{C662834D-A4C5-284D-B5C9-296B621F42BC}" type="presOf" srcId="{A752C335-B24F-BB47-9957-52E4F547D860}" destId="{23F57FA8-CCC3-3841-AA19-6D42EE5D6DD4}" srcOrd="0" destOrd="0" presId="urn:microsoft.com/office/officeart/2008/layout/SquareAccentList"/>
    <dgm:cxn modelId="{948EBFC4-A8D0-024B-A976-B2D3180DFC11}" type="presOf" srcId="{792AB62C-1AC8-204C-9874-C37AEB5374C1}" destId="{7EBC1313-8F11-2D45-85BD-75499312EBD5}" srcOrd="0" destOrd="0" presId="urn:microsoft.com/office/officeart/2008/layout/SquareAccentList"/>
    <dgm:cxn modelId="{D82AF22A-65D6-764C-BB63-60A3C1311ED7}" type="presOf" srcId="{848EA6A9-9009-2447-92B9-2BD191B1C32F}" destId="{D44C4A33-5241-654F-8C03-962935E64253}" srcOrd="0" destOrd="0" presId="urn:microsoft.com/office/officeart/2008/layout/SquareAccentList"/>
    <dgm:cxn modelId="{5F4E6FA4-CE75-1145-99B1-4A8DB163C599}" srcId="{DE25DFAA-7C23-9B4C-B4A1-7BBCE5F1242F}" destId="{792AB62C-1AC8-204C-9874-C37AEB5374C1}" srcOrd="0" destOrd="0" parTransId="{969FF468-A39F-B04B-9BA6-578C807B917C}" sibTransId="{ED752529-EC56-F340-9F40-226D251806A1}"/>
    <dgm:cxn modelId="{DA631D2C-739A-D84E-AF52-94E49098B2AC}" type="presOf" srcId="{9C8E0A9A-9E25-564B-85A2-A65E4DF071E1}" destId="{CFA527A3-0F0C-634D-802E-0D739CE0AEB6}" srcOrd="0" destOrd="0" presId="urn:microsoft.com/office/officeart/2008/layout/SquareAccentList"/>
    <dgm:cxn modelId="{165CAE57-5446-A34C-BD65-817FCBC2F720}" type="presOf" srcId="{D3A71FED-D457-E940-B1F0-80227791023A}" destId="{1D923A81-8B62-7740-A5F6-B61F0AC51C72}" srcOrd="0" destOrd="0" presId="urn:microsoft.com/office/officeart/2008/layout/SquareAccentList"/>
    <dgm:cxn modelId="{C77C48A0-255C-DB48-AD32-4406B2FBA460}" type="presOf" srcId="{DE25DFAA-7C23-9B4C-B4A1-7BBCE5F1242F}" destId="{08B72732-16DA-6148-B702-27D3AD670CF0}" srcOrd="0" destOrd="0" presId="urn:microsoft.com/office/officeart/2008/layout/SquareAccentList"/>
    <dgm:cxn modelId="{32EF97EA-E5DF-6942-989A-A54833060648}" type="presOf" srcId="{0E30C284-B176-F541-A6EB-BA2EF852DFAE}" destId="{7ED5D8B4-9FBE-564A-976C-1CACC7B5216D}" srcOrd="0" destOrd="0" presId="urn:microsoft.com/office/officeart/2008/layout/SquareAccentList"/>
    <dgm:cxn modelId="{0D35870B-6FB9-A44B-9444-2DC13239D129}" srcId="{A752C335-B24F-BB47-9957-52E4F547D860}" destId="{9C8E0A9A-9E25-564B-85A2-A65E4DF071E1}" srcOrd="0" destOrd="0" parTransId="{1300F51A-CE43-0046-9A8B-CDDCF334DFE0}" sibTransId="{EF2D1787-EE62-144B-A9BB-1A4CCF9DEE3A}"/>
    <dgm:cxn modelId="{FBA7AB54-A0EB-4347-B57E-9572C111D3BB}" srcId="{DE25DFAA-7C23-9B4C-B4A1-7BBCE5F1242F}" destId="{848EA6A9-9009-2447-92B9-2BD191B1C32F}" srcOrd="2" destOrd="0" parTransId="{E87AAA57-974F-BF49-A161-5B8C8E79B253}" sibTransId="{622EC1A7-982D-3441-BB78-FEDE64F7BB58}"/>
    <dgm:cxn modelId="{B1C99FB5-0D41-3049-B95C-F0C236A4D9BE}" srcId="{A752C335-B24F-BB47-9957-52E4F547D860}" destId="{DE25DFAA-7C23-9B4C-B4A1-7BBCE5F1242F}" srcOrd="1" destOrd="0" parTransId="{1312FD4B-2D56-654E-88FA-2FC192541C17}" sibTransId="{39D7F7FC-610E-C944-B872-24E588C12E32}"/>
    <dgm:cxn modelId="{D461DE8E-301B-8644-8D0A-3241C0C0C289}" type="presParOf" srcId="{23F57FA8-CCC3-3841-AA19-6D42EE5D6DD4}" destId="{F908E547-95D3-FC46-84F2-2EACFA465E0B}" srcOrd="0" destOrd="0" presId="urn:microsoft.com/office/officeart/2008/layout/SquareAccentList"/>
    <dgm:cxn modelId="{65A1F475-0C56-EC4E-99AD-C92CE1746B8A}" type="presParOf" srcId="{F908E547-95D3-FC46-84F2-2EACFA465E0B}" destId="{E464AE64-4510-9448-84D1-0A18C97504D5}" srcOrd="0" destOrd="0" presId="urn:microsoft.com/office/officeart/2008/layout/SquareAccentList"/>
    <dgm:cxn modelId="{403C7077-56CC-CF4F-9CEA-FAC31D3C9B0D}" type="presParOf" srcId="{E464AE64-4510-9448-84D1-0A18C97504D5}" destId="{41CDE176-24E6-0D40-B6E9-6F31BF7498AA}" srcOrd="0" destOrd="0" presId="urn:microsoft.com/office/officeart/2008/layout/SquareAccentList"/>
    <dgm:cxn modelId="{FEC3956F-CC9F-DE41-BAAF-FB9E7A2B3094}" type="presParOf" srcId="{E464AE64-4510-9448-84D1-0A18C97504D5}" destId="{407783F3-FCC9-AA41-90CF-C30D117359E7}" srcOrd="1" destOrd="0" presId="urn:microsoft.com/office/officeart/2008/layout/SquareAccentList"/>
    <dgm:cxn modelId="{13A16DA9-91AC-0B48-BEBA-9F1E379A967D}" type="presParOf" srcId="{E464AE64-4510-9448-84D1-0A18C97504D5}" destId="{CFA527A3-0F0C-634D-802E-0D739CE0AEB6}" srcOrd="2" destOrd="0" presId="urn:microsoft.com/office/officeart/2008/layout/SquareAccentList"/>
    <dgm:cxn modelId="{F0B7E3A8-4109-3746-A133-065170970064}" type="presParOf" srcId="{F908E547-95D3-FC46-84F2-2EACFA465E0B}" destId="{5DEDFF83-EF8A-6E44-A34A-B6319DC5269B}" srcOrd="1" destOrd="0" presId="urn:microsoft.com/office/officeart/2008/layout/SquareAccentList"/>
    <dgm:cxn modelId="{564C7492-A056-1F49-951E-1A6951DEE3A2}" type="presParOf" srcId="{5DEDFF83-EF8A-6E44-A34A-B6319DC5269B}" destId="{BE9B5691-404F-FF4B-961D-208FA5321B3E}" srcOrd="0" destOrd="0" presId="urn:microsoft.com/office/officeart/2008/layout/SquareAccentList"/>
    <dgm:cxn modelId="{EAF81AEB-081B-2640-9522-F7D03BE966D1}" type="presParOf" srcId="{BE9B5691-404F-FF4B-961D-208FA5321B3E}" destId="{57C033F3-4A48-2A48-9614-3E25043F9CA3}" srcOrd="0" destOrd="0" presId="urn:microsoft.com/office/officeart/2008/layout/SquareAccentList"/>
    <dgm:cxn modelId="{BCC53AC5-86D4-8B48-A019-0313C0CC8FFE}" type="presParOf" srcId="{BE9B5691-404F-FF4B-961D-208FA5321B3E}" destId="{B8273F2E-944E-5643-8A28-18D7230490D5}" srcOrd="1" destOrd="0" presId="urn:microsoft.com/office/officeart/2008/layout/SquareAccentList"/>
    <dgm:cxn modelId="{9522669C-5211-924C-84AD-3FEE1AE60598}" type="presParOf" srcId="{5DEDFF83-EF8A-6E44-A34A-B6319DC5269B}" destId="{DC675E3B-AC24-964B-B916-713118FC343F}" srcOrd="1" destOrd="0" presId="urn:microsoft.com/office/officeart/2008/layout/SquareAccentList"/>
    <dgm:cxn modelId="{59175AA3-6E4E-6749-9EFA-71F5B78711B4}" type="presParOf" srcId="{DC675E3B-AC24-964B-B916-713118FC343F}" destId="{BB57C4E1-26F3-3B41-AEB8-6378F7801AD1}" srcOrd="0" destOrd="0" presId="urn:microsoft.com/office/officeart/2008/layout/SquareAccentList"/>
    <dgm:cxn modelId="{2420431A-8228-1D43-A11B-9AACB90C4B21}" type="presParOf" srcId="{DC675E3B-AC24-964B-B916-713118FC343F}" destId="{1D923A81-8B62-7740-A5F6-B61F0AC51C72}" srcOrd="1" destOrd="0" presId="urn:microsoft.com/office/officeart/2008/layout/SquareAccentList"/>
    <dgm:cxn modelId="{7606F53D-C00D-FA4E-AE10-2E0399EBE268}" type="presParOf" srcId="{23F57FA8-CCC3-3841-AA19-6D42EE5D6DD4}" destId="{0D7E850A-4743-B143-A1EA-0D4EBF50D19D}" srcOrd="1" destOrd="0" presId="urn:microsoft.com/office/officeart/2008/layout/SquareAccentList"/>
    <dgm:cxn modelId="{CE79E8E1-3982-984F-9E4F-E7F90A5E3871}" type="presParOf" srcId="{0D7E850A-4743-B143-A1EA-0D4EBF50D19D}" destId="{3EE6A970-257F-4746-AA99-9EBDE08E50B0}" srcOrd="0" destOrd="0" presId="urn:microsoft.com/office/officeart/2008/layout/SquareAccentList"/>
    <dgm:cxn modelId="{E00C72BE-30F6-2E43-8285-479E04F79D5D}" type="presParOf" srcId="{3EE6A970-257F-4746-AA99-9EBDE08E50B0}" destId="{5A7A01FF-5777-1242-80FF-226276727049}" srcOrd="0" destOrd="0" presId="urn:microsoft.com/office/officeart/2008/layout/SquareAccentList"/>
    <dgm:cxn modelId="{AE4F16EF-04C1-5D46-ABFF-078E29B7B21E}" type="presParOf" srcId="{3EE6A970-257F-4746-AA99-9EBDE08E50B0}" destId="{E87A00E4-6A0B-894C-A08A-26155077F984}" srcOrd="1" destOrd="0" presId="urn:microsoft.com/office/officeart/2008/layout/SquareAccentList"/>
    <dgm:cxn modelId="{1EFF7C5C-30DC-EB49-8800-62EA225702DC}" type="presParOf" srcId="{3EE6A970-257F-4746-AA99-9EBDE08E50B0}" destId="{08B72732-16DA-6148-B702-27D3AD670CF0}" srcOrd="2" destOrd="0" presId="urn:microsoft.com/office/officeart/2008/layout/SquareAccentList"/>
    <dgm:cxn modelId="{6DAEF1D7-DD84-0246-9001-4B890D0BAB09}" type="presParOf" srcId="{0D7E850A-4743-B143-A1EA-0D4EBF50D19D}" destId="{4BF2B286-5E56-EC49-A590-39621EE58740}" srcOrd="1" destOrd="0" presId="urn:microsoft.com/office/officeart/2008/layout/SquareAccentList"/>
    <dgm:cxn modelId="{CD350E39-F75A-CD45-A13D-F009DE658AD2}" type="presParOf" srcId="{4BF2B286-5E56-EC49-A590-39621EE58740}" destId="{6DC20B25-823E-884A-A759-C30A3FD4DE87}" srcOrd="0" destOrd="0" presId="urn:microsoft.com/office/officeart/2008/layout/SquareAccentList"/>
    <dgm:cxn modelId="{39FFF59B-C9FC-694E-B080-A2271CD4EA2A}" type="presParOf" srcId="{6DC20B25-823E-884A-A759-C30A3FD4DE87}" destId="{F99C9AAF-77A6-664D-AFF5-13161178F0C8}" srcOrd="0" destOrd="0" presId="urn:microsoft.com/office/officeart/2008/layout/SquareAccentList"/>
    <dgm:cxn modelId="{5802B712-6F2B-6A44-89A7-8F6FBCB76F01}" type="presParOf" srcId="{6DC20B25-823E-884A-A759-C30A3FD4DE87}" destId="{7EBC1313-8F11-2D45-85BD-75499312EBD5}" srcOrd="1" destOrd="0" presId="urn:microsoft.com/office/officeart/2008/layout/SquareAccentList"/>
    <dgm:cxn modelId="{9FB2EBA9-1D81-8045-A8CB-B0685717CD21}" type="presParOf" srcId="{4BF2B286-5E56-EC49-A590-39621EE58740}" destId="{4E8D053A-02EA-9C45-AA63-598E69AFA967}" srcOrd="1" destOrd="0" presId="urn:microsoft.com/office/officeart/2008/layout/SquareAccentList"/>
    <dgm:cxn modelId="{72F652CD-D883-0541-B92D-3A58F22533E9}" type="presParOf" srcId="{4E8D053A-02EA-9C45-AA63-598E69AFA967}" destId="{2BA5CB2B-3C85-B248-8B49-E9308FCD73B8}" srcOrd="0" destOrd="0" presId="urn:microsoft.com/office/officeart/2008/layout/SquareAccentList"/>
    <dgm:cxn modelId="{4ACC9A13-6944-9948-8030-D5CEC8D1B2B6}" type="presParOf" srcId="{4E8D053A-02EA-9C45-AA63-598E69AFA967}" destId="{7ED5D8B4-9FBE-564A-976C-1CACC7B5216D}" srcOrd="1" destOrd="0" presId="urn:microsoft.com/office/officeart/2008/layout/SquareAccentList"/>
    <dgm:cxn modelId="{3F342399-5A5E-1945-A4B0-AB352ADA8FC1}" type="presParOf" srcId="{4BF2B286-5E56-EC49-A590-39621EE58740}" destId="{99AF7E0A-5717-8246-B010-8432DA06EDB9}" srcOrd="2" destOrd="0" presId="urn:microsoft.com/office/officeart/2008/layout/SquareAccentList"/>
    <dgm:cxn modelId="{DE305B10-0AAE-6042-9F89-4CE12EDC8F7D}" type="presParOf" srcId="{99AF7E0A-5717-8246-B010-8432DA06EDB9}" destId="{E270A21A-F4B2-8D4F-9250-318202458A18}" srcOrd="0" destOrd="0" presId="urn:microsoft.com/office/officeart/2008/layout/SquareAccentList"/>
    <dgm:cxn modelId="{A7810C57-694F-A94A-AB40-102DA80C7C23}" type="presParOf" srcId="{99AF7E0A-5717-8246-B010-8432DA06EDB9}" destId="{D44C4A33-5241-654F-8C03-962935E64253}"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D8723A-8FCB-2D4B-88BE-B2F3E58924FD}"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s-ES"/>
        </a:p>
      </dgm:t>
    </dgm:pt>
    <dgm:pt modelId="{8165A85B-A665-E940-96F7-EE0F8EC1134B}">
      <dgm:prSet phldrT="[Texto]" phldr="1" custT="1"/>
      <dgm:spPr/>
      <dgm:t>
        <a:bodyPr/>
        <a:lstStyle/>
        <a:p>
          <a:endParaRPr lang="es-ES" sz="2400" dirty="0"/>
        </a:p>
      </dgm:t>
    </dgm:pt>
    <dgm:pt modelId="{40969888-6FF4-8C4B-BF42-5314C26E0DF8}" type="parTrans" cxnId="{C619373B-5F68-3D4D-865E-7B5056CD982D}">
      <dgm:prSet/>
      <dgm:spPr/>
      <dgm:t>
        <a:bodyPr/>
        <a:lstStyle/>
        <a:p>
          <a:endParaRPr lang="es-ES" sz="2400"/>
        </a:p>
      </dgm:t>
    </dgm:pt>
    <dgm:pt modelId="{A8D45E7F-268A-1F4D-A571-11EA9A00372D}" type="sibTrans" cxnId="{C619373B-5F68-3D4D-865E-7B5056CD982D}">
      <dgm:prSet/>
      <dgm:spPr/>
      <dgm:t>
        <a:bodyPr/>
        <a:lstStyle/>
        <a:p>
          <a:endParaRPr lang="es-ES" sz="2400"/>
        </a:p>
      </dgm:t>
    </dgm:pt>
    <dgm:pt modelId="{B4FE8C0D-4B3D-3A45-89AF-694882E57FBF}">
      <dgm:prSet phldrT="[Texto]" custT="1"/>
      <dgm:spPr/>
      <dgm:t>
        <a:bodyPr/>
        <a:lstStyle/>
        <a:p>
          <a:r>
            <a:rPr lang="es-ES" sz="2400" dirty="0" smtClean="0"/>
            <a:t>Aspectos formales</a:t>
          </a:r>
        </a:p>
      </dgm:t>
    </dgm:pt>
    <dgm:pt modelId="{C1B7E99A-5DF7-9D46-9FA7-F87AA82B6829}" type="parTrans" cxnId="{A5288DF9-801F-3143-B061-4C104BD8EF2B}">
      <dgm:prSet/>
      <dgm:spPr/>
      <dgm:t>
        <a:bodyPr/>
        <a:lstStyle/>
        <a:p>
          <a:endParaRPr lang="es-ES" sz="2400"/>
        </a:p>
      </dgm:t>
    </dgm:pt>
    <dgm:pt modelId="{CB0DF0AA-86DF-8341-A442-31BB7D08979B}" type="sibTrans" cxnId="{A5288DF9-801F-3143-B061-4C104BD8EF2B}">
      <dgm:prSet/>
      <dgm:spPr/>
      <dgm:t>
        <a:bodyPr/>
        <a:lstStyle/>
        <a:p>
          <a:endParaRPr lang="es-ES" sz="2400"/>
        </a:p>
      </dgm:t>
    </dgm:pt>
    <dgm:pt modelId="{7D6DA1A2-C4DF-6E47-A0CA-727805B62090}">
      <dgm:prSet phldrT="[Texto]" custT="1"/>
      <dgm:spPr/>
      <dgm:t>
        <a:bodyPr/>
        <a:lstStyle/>
        <a:p>
          <a:r>
            <a:rPr lang="es-ES" sz="2400" dirty="0" smtClean="0"/>
            <a:t>Dominio de las competencias adquiridas</a:t>
          </a:r>
          <a:endParaRPr lang="es-ES" sz="2400" dirty="0"/>
        </a:p>
      </dgm:t>
    </dgm:pt>
    <dgm:pt modelId="{DBCC2AEB-4B57-EE43-88DD-DF8D8EB8600C}" type="parTrans" cxnId="{17749F67-68B4-3143-BDF3-54BB36A0689E}">
      <dgm:prSet/>
      <dgm:spPr/>
      <dgm:t>
        <a:bodyPr/>
        <a:lstStyle/>
        <a:p>
          <a:endParaRPr lang="es-ES" sz="2400"/>
        </a:p>
      </dgm:t>
    </dgm:pt>
    <dgm:pt modelId="{4CDE7808-4D6C-2948-9D6E-9D7C84FAA864}" type="sibTrans" cxnId="{17749F67-68B4-3143-BDF3-54BB36A0689E}">
      <dgm:prSet/>
      <dgm:spPr/>
      <dgm:t>
        <a:bodyPr/>
        <a:lstStyle/>
        <a:p>
          <a:endParaRPr lang="es-ES" sz="2400"/>
        </a:p>
      </dgm:t>
    </dgm:pt>
    <dgm:pt modelId="{1578069F-CA88-6945-84F9-39B169281889}">
      <dgm:prSet phldrT="[Texto]" custT="1"/>
      <dgm:spPr/>
      <dgm:t>
        <a:bodyPr/>
        <a:lstStyle/>
        <a:p>
          <a:r>
            <a:rPr lang="es-ES" sz="2400" dirty="0" smtClean="0"/>
            <a:t>Dominio de las habilidades comunicativas y tecnológicas</a:t>
          </a:r>
          <a:endParaRPr lang="es-ES" sz="2400" dirty="0"/>
        </a:p>
      </dgm:t>
    </dgm:pt>
    <dgm:pt modelId="{95EE40A5-28D0-AA43-93AE-23AEBD40C181}" type="parTrans" cxnId="{AC9F825A-CE89-A547-9258-BF72EB7BA4A1}">
      <dgm:prSet/>
      <dgm:spPr/>
      <dgm:t>
        <a:bodyPr/>
        <a:lstStyle/>
        <a:p>
          <a:endParaRPr lang="es-ES" sz="2400"/>
        </a:p>
      </dgm:t>
    </dgm:pt>
    <dgm:pt modelId="{C8B038EB-DB92-8749-B22E-56701BD3FFBB}" type="sibTrans" cxnId="{AC9F825A-CE89-A547-9258-BF72EB7BA4A1}">
      <dgm:prSet/>
      <dgm:spPr/>
      <dgm:t>
        <a:bodyPr/>
        <a:lstStyle/>
        <a:p>
          <a:endParaRPr lang="es-ES" sz="2400"/>
        </a:p>
      </dgm:t>
    </dgm:pt>
    <dgm:pt modelId="{0BA23CF2-9513-7A4A-880C-05620F745912}">
      <dgm:prSet phldrT="[Texto]" custT="1"/>
      <dgm:spPr/>
      <dgm:t>
        <a:bodyPr/>
        <a:lstStyle/>
        <a:p>
          <a:r>
            <a:rPr lang="es-ES" sz="2400" dirty="0" smtClean="0"/>
            <a:t>Capacidad de Análisis</a:t>
          </a:r>
          <a:endParaRPr lang="es-ES" sz="2400" dirty="0"/>
        </a:p>
      </dgm:t>
    </dgm:pt>
    <dgm:pt modelId="{C6AB662D-90AE-BC41-B9EF-54AB54A8F305}" type="parTrans" cxnId="{40CD765D-41CE-C54A-BA5C-646BB486B465}">
      <dgm:prSet/>
      <dgm:spPr/>
      <dgm:t>
        <a:bodyPr/>
        <a:lstStyle/>
        <a:p>
          <a:endParaRPr lang="es-ES" sz="2400"/>
        </a:p>
      </dgm:t>
    </dgm:pt>
    <dgm:pt modelId="{E596796C-813F-4849-BB2C-72DC470A5AE9}" type="sibTrans" cxnId="{40CD765D-41CE-C54A-BA5C-646BB486B465}">
      <dgm:prSet/>
      <dgm:spPr/>
      <dgm:t>
        <a:bodyPr/>
        <a:lstStyle/>
        <a:p>
          <a:endParaRPr lang="es-ES" sz="2400"/>
        </a:p>
      </dgm:t>
    </dgm:pt>
    <dgm:pt modelId="{8A370C5A-2A07-474E-B2C7-399BAA28CA47}">
      <dgm:prSet phldrT="[Texto]" custT="1"/>
      <dgm:spPr/>
      <dgm:t>
        <a:bodyPr/>
        <a:lstStyle/>
        <a:p>
          <a:r>
            <a:rPr lang="es-ES" sz="2400" dirty="0" smtClean="0"/>
            <a:t>Capacidad de reflexión</a:t>
          </a:r>
          <a:endParaRPr lang="es-ES" sz="2400" dirty="0"/>
        </a:p>
      </dgm:t>
    </dgm:pt>
    <dgm:pt modelId="{20B9FB6A-514E-5348-8E85-EAC413F92DAF}" type="parTrans" cxnId="{A7A1D8EB-3CDC-A445-9E09-F199E70CD6C1}">
      <dgm:prSet/>
      <dgm:spPr/>
      <dgm:t>
        <a:bodyPr/>
        <a:lstStyle/>
        <a:p>
          <a:endParaRPr lang="es-ES" sz="2400"/>
        </a:p>
      </dgm:t>
    </dgm:pt>
    <dgm:pt modelId="{86A1746C-9455-9840-A646-5E8C5F65EABB}" type="sibTrans" cxnId="{A7A1D8EB-3CDC-A445-9E09-F199E70CD6C1}">
      <dgm:prSet/>
      <dgm:spPr/>
      <dgm:t>
        <a:bodyPr/>
        <a:lstStyle/>
        <a:p>
          <a:endParaRPr lang="es-ES" sz="2400"/>
        </a:p>
      </dgm:t>
    </dgm:pt>
    <dgm:pt modelId="{DA6BEB8C-E595-D94B-9F35-A24C03AD0C3F}">
      <dgm:prSet phldrT="[Texto]" custT="1"/>
      <dgm:spPr/>
      <dgm:t>
        <a:bodyPr/>
        <a:lstStyle/>
        <a:p>
          <a:r>
            <a:rPr lang="es-ES" sz="2400" dirty="0" smtClean="0"/>
            <a:t>Claridad en la redacción y en la presentación</a:t>
          </a:r>
          <a:endParaRPr lang="es-ES" sz="2400" dirty="0"/>
        </a:p>
      </dgm:t>
    </dgm:pt>
    <dgm:pt modelId="{E71D3602-E22F-C24D-961E-2FB03F0814BF}" type="parTrans" cxnId="{63F9C725-69EC-0B42-8CDB-15350BADF60F}">
      <dgm:prSet/>
      <dgm:spPr/>
      <dgm:t>
        <a:bodyPr/>
        <a:lstStyle/>
        <a:p>
          <a:endParaRPr lang="es-ES" sz="2400"/>
        </a:p>
      </dgm:t>
    </dgm:pt>
    <dgm:pt modelId="{7D2F2848-8733-C647-BDEE-D37BF9DEB527}" type="sibTrans" cxnId="{63F9C725-69EC-0B42-8CDB-15350BADF60F}">
      <dgm:prSet/>
      <dgm:spPr/>
      <dgm:t>
        <a:bodyPr/>
        <a:lstStyle/>
        <a:p>
          <a:endParaRPr lang="es-ES" sz="2400"/>
        </a:p>
      </dgm:t>
    </dgm:pt>
    <dgm:pt modelId="{E24F9E42-4891-F24F-A4FB-1181748C95A1}">
      <dgm:prSet phldrT="[Texto]" custT="1"/>
      <dgm:spPr/>
      <dgm:t>
        <a:bodyPr/>
        <a:lstStyle/>
        <a:p>
          <a:r>
            <a:rPr lang="es-ES" sz="2400" dirty="0" smtClean="0"/>
            <a:t>Adecuado uso de la fuentes bibliográficas y documentales</a:t>
          </a:r>
        </a:p>
        <a:p>
          <a:endParaRPr lang="es-ES" sz="2400" dirty="0"/>
        </a:p>
      </dgm:t>
    </dgm:pt>
    <dgm:pt modelId="{2E110FEA-05B0-1E43-A051-B9AE9FF7F97B}" type="parTrans" cxnId="{C03EBE71-298B-DF44-9734-0D62F4E4A271}">
      <dgm:prSet/>
      <dgm:spPr/>
      <dgm:t>
        <a:bodyPr/>
        <a:lstStyle/>
        <a:p>
          <a:endParaRPr lang="es-ES" sz="2400"/>
        </a:p>
      </dgm:t>
    </dgm:pt>
    <dgm:pt modelId="{5A877209-7BFA-1E4E-BBC7-4D7FDE9A2511}" type="sibTrans" cxnId="{C03EBE71-298B-DF44-9734-0D62F4E4A271}">
      <dgm:prSet/>
      <dgm:spPr/>
      <dgm:t>
        <a:bodyPr/>
        <a:lstStyle/>
        <a:p>
          <a:endParaRPr lang="es-ES" sz="2400"/>
        </a:p>
      </dgm:t>
    </dgm:pt>
    <dgm:pt modelId="{E59A1562-850B-0349-8D2B-9AE2590394A4}" type="pres">
      <dgm:prSet presAssocID="{13D8723A-8FCB-2D4B-88BE-B2F3E58924FD}" presName="vert0" presStyleCnt="0">
        <dgm:presLayoutVars>
          <dgm:dir/>
          <dgm:animOne val="branch"/>
          <dgm:animLvl val="lvl"/>
        </dgm:presLayoutVars>
      </dgm:prSet>
      <dgm:spPr/>
      <dgm:t>
        <a:bodyPr/>
        <a:lstStyle/>
        <a:p>
          <a:endParaRPr lang="es-ES"/>
        </a:p>
      </dgm:t>
    </dgm:pt>
    <dgm:pt modelId="{E5D246C6-833D-EA44-A9F9-300C4FBA1085}" type="pres">
      <dgm:prSet presAssocID="{8165A85B-A665-E940-96F7-EE0F8EC1134B}" presName="thickLine" presStyleLbl="alignNode1" presStyleIdx="0" presStyleCnt="1"/>
      <dgm:spPr/>
    </dgm:pt>
    <dgm:pt modelId="{C0E82C1E-1BD6-1B4F-8AFB-4CE8D03A4BF8}" type="pres">
      <dgm:prSet presAssocID="{8165A85B-A665-E940-96F7-EE0F8EC1134B}" presName="horz1" presStyleCnt="0"/>
      <dgm:spPr/>
    </dgm:pt>
    <dgm:pt modelId="{62508636-53C0-9441-ACEA-4DBB648057E4}" type="pres">
      <dgm:prSet presAssocID="{8165A85B-A665-E940-96F7-EE0F8EC1134B}" presName="tx1" presStyleLbl="revTx" presStyleIdx="0" presStyleCnt="8"/>
      <dgm:spPr/>
      <dgm:t>
        <a:bodyPr/>
        <a:lstStyle/>
        <a:p>
          <a:endParaRPr lang="es-ES"/>
        </a:p>
      </dgm:t>
    </dgm:pt>
    <dgm:pt modelId="{BE13F1AA-E75F-2446-B0FD-DD8ABFAD2608}" type="pres">
      <dgm:prSet presAssocID="{8165A85B-A665-E940-96F7-EE0F8EC1134B}" presName="vert1" presStyleCnt="0"/>
      <dgm:spPr/>
    </dgm:pt>
    <dgm:pt modelId="{1D451E21-048B-D54A-AD81-3335A04EE73A}" type="pres">
      <dgm:prSet presAssocID="{B4FE8C0D-4B3D-3A45-89AF-694882E57FBF}" presName="vertSpace2a" presStyleCnt="0"/>
      <dgm:spPr/>
    </dgm:pt>
    <dgm:pt modelId="{99721DD4-68AE-BA42-AA03-CFF143D5DED7}" type="pres">
      <dgm:prSet presAssocID="{B4FE8C0D-4B3D-3A45-89AF-694882E57FBF}" presName="horz2" presStyleCnt="0"/>
      <dgm:spPr/>
    </dgm:pt>
    <dgm:pt modelId="{DA4E723C-C43E-B048-BB88-15A2B78A9F71}" type="pres">
      <dgm:prSet presAssocID="{B4FE8C0D-4B3D-3A45-89AF-694882E57FBF}" presName="horzSpace2" presStyleCnt="0"/>
      <dgm:spPr/>
    </dgm:pt>
    <dgm:pt modelId="{76E37600-73B0-EE44-93CD-8F4A6CDF8A0E}" type="pres">
      <dgm:prSet presAssocID="{B4FE8C0D-4B3D-3A45-89AF-694882E57FBF}" presName="tx2" presStyleLbl="revTx" presStyleIdx="1" presStyleCnt="8"/>
      <dgm:spPr/>
      <dgm:t>
        <a:bodyPr/>
        <a:lstStyle/>
        <a:p>
          <a:endParaRPr lang="es-ES"/>
        </a:p>
      </dgm:t>
    </dgm:pt>
    <dgm:pt modelId="{ED73B6EA-EEF1-6946-A18D-88971F1083D3}" type="pres">
      <dgm:prSet presAssocID="{B4FE8C0D-4B3D-3A45-89AF-694882E57FBF}" presName="vert2" presStyleCnt="0"/>
      <dgm:spPr/>
    </dgm:pt>
    <dgm:pt modelId="{45903ECE-FB8B-654C-862A-2AD0800AEF69}" type="pres">
      <dgm:prSet presAssocID="{B4FE8C0D-4B3D-3A45-89AF-694882E57FBF}" presName="thinLine2b" presStyleLbl="callout" presStyleIdx="0" presStyleCnt="7"/>
      <dgm:spPr/>
    </dgm:pt>
    <dgm:pt modelId="{351E67C8-6E37-E34F-8180-D88446ECC60B}" type="pres">
      <dgm:prSet presAssocID="{B4FE8C0D-4B3D-3A45-89AF-694882E57FBF}" presName="vertSpace2b" presStyleCnt="0"/>
      <dgm:spPr/>
    </dgm:pt>
    <dgm:pt modelId="{9BFC92A3-4A5C-5448-8532-231202E6E642}" type="pres">
      <dgm:prSet presAssocID="{7D6DA1A2-C4DF-6E47-A0CA-727805B62090}" presName="horz2" presStyleCnt="0"/>
      <dgm:spPr/>
    </dgm:pt>
    <dgm:pt modelId="{C4FC3C71-A555-934D-B41B-64345B7C75F0}" type="pres">
      <dgm:prSet presAssocID="{7D6DA1A2-C4DF-6E47-A0CA-727805B62090}" presName="horzSpace2" presStyleCnt="0"/>
      <dgm:spPr/>
    </dgm:pt>
    <dgm:pt modelId="{D33876B8-7D2C-F343-8285-FFAAB0300C60}" type="pres">
      <dgm:prSet presAssocID="{7D6DA1A2-C4DF-6E47-A0CA-727805B62090}" presName="tx2" presStyleLbl="revTx" presStyleIdx="2" presStyleCnt="8"/>
      <dgm:spPr/>
      <dgm:t>
        <a:bodyPr/>
        <a:lstStyle/>
        <a:p>
          <a:endParaRPr lang="es-ES"/>
        </a:p>
      </dgm:t>
    </dgm:pt>
    <dgm:pt modelId="{9437BD07-7332-FC41-9C38-017583027280}" type="pres">
      <dgm:prSet presAssocID="{7D6DA1A2-C4DF-6E47-A0CA-727805B62090}" presName="vert2" presStyleCnt="0"/>
      <dgm:spPr/>
    </dgm:pt>
    <dgm:pt modelId="{87292D35-86B4-E449-B5DF-AFC10E708227}" type="pres">
      <dgm:prSet presAssocID="{7D6DA1A2-C4DF-6E47-A0CA-727805B62090}" presName="thinLine2b" presStyleLbl="callout" presStyleIdx="1" presStyleCnt="7"/>
      <dgm:spPr/>
    </dgm:pt>
    <dgm:pt modelId="{CF46DF32-A520-D74F-A961-FB27BE431328}" type="pres">
      <dgm:prSet presAssocID="{7D6DA1A2-C4DF-6E47-A0CA-727805B62090}" presName="vertSpace2b" presStyleCnt="0"/>
      <dgm:spPr/>
    </dgm:pt>
    <dgm:pt modelId="{8C8F0FF8-82EC-A64A-A789-8037E038D712}" type="pres">
      <dgm:prSet presAssocID="{1578069F-CA88-6945-84F9-39B169281889}" presName="horz2" presStyleCnt="0"/>
      <dgm:spPr/>
    </dgm:pt>
    <dgm:pt modelId="{7208C5A0-F414-3541-9CA7-BE82850561E0}" type="pres">
      <dgm:prSet presAssocID="{1578069F-CA88-6945-84F9-39B169281889}" presName="horzSpace2" presStyleCnt="0"/>
      <dgm:spPr/>
    </dgm:pt>
    <dgm:pt modelId="{82CA8271-6ED0-AF4A-9627-897FB712CBEB}" type="pres">
      <dgm:prSet presAssocID="{1578069F-CA88-6945-84F9-39B169281889}" presName="tx2" presStyleLbl="revTx" presStyleIdx="3" presStyleCnt="8"/>
      <dgm:spPr/>
      <dgm:t>
        <a:bodyPr/>
        <a:lstStyle/>
        <a:p>
          <a:endParaRPr lang="es-ES"/>
        </a:p>
      </dgm:t>
    </dgm:pt>
    <dgm:pt modelId="{EF98E1F6-1F85-9F44-A94B-4A15691E92AB}" type="pres">
      <dgm:prSet presAssocID="{1578069F-CA88-6945-84F9-39B169281889}" presName="vert2" presStyleCnt="0"/>
      <dgm:spPr/>
    </dgm:pt>
    <dgm:pt modelId="{0BB5BA05-BFB2-2044-B8CE-D2D46161D129}" type="pres">
      <dgm:prSet presAssocID="{1578069F-CA88-6945-84F9-39B169281889}" presName="thinLine2b" presStyleLbl="callout" presStyleIdx="2" presStyleCnt="7"/>
      <dgm:spPr/>
    </dgm:pt>
    <dgm:pt modelId="{78DA46BD-9038-AA47-92B2-EE97DFB1932D}" type="pres">
      <dgm:prSet presAssocID="{1578069F-CA88-6945-84F9-39B169281889}" presName="vertSpace2b" presStyleCnt="0"/>
      <dgm:spPr/>
    </dgm:pt>
    <dgm:pt modelId="{46597E5F-E135-BA47-ADDA-77933F2425DA}" type="pres">
      <dgm:prSet presAssocID="{0BA23CF2-9513-7A4A-880C-05620F745912}" presName="horz2" presStyleCnt="0"/>
      <dgm:spPr/>
    </dgm:pt>
    <dgm:pt modelId="{70EBE394-99EF-DD48-864C-F378D322E8A4}" type="pres">
      <dgm:prSet presAssocID="{0BA23CF2-9513-7A4A-880C-05620F745912}" presName="horzSpace2" presStyleCnt="0"/>
      <dgm:spPr/>
    </dgm:pt>
    <dgm:pt modelId="{29DA87F7-A291-5C40-BD8A-605576B2C56C}" type="pres">
      <dgm:prSet presAssocID="{0BA23CF2-9513-7A4A-880C-05620F745912}" presName="tx2" presStyleLbl="revTx" presStyleIdx="4" presStyleCnt="8"/>
      <dgm:spPr/>
      <dgm:t>
        <a:bodyPr/>
        <a:lstStyle/>
        <a:p>
          <a:endParaRPr lang="es-ES"/>
        </a:p>
      </dgm:t>
    </dgm:pt>
    <dgm:pt modelId="{43BC6309-2F44-8042-95C7-0A63AFD92D94}" type="pres">
      <dgm:prSet presAssocID="{0BA23CF2-9513-7A4A-880C-05620F745912}" presName="vert2" presStyleCnt="0"/>
      <dgm:spPr/>
    </dgm:pt>
    <dgm:pt modelId="{0EB41DE4-F96D-3D45-A304-F21B79101D76}" type="pres">
      <dgm:prSet presAssocID="{0BA23CF2-9513-7A4A-880C-05620F745912}" presName="thinLine2b" presStyleLbl="callout" presStyleIdx="3" presStyleCnt="7"/>
      <dgm:spPr/>
    </dgm:pt>
    <dgm:pt modelId="{58A37436-2C90-E749-81E1-EA9397B8C6B2}" type="pres">
      <dgm:prSet presAssocID="{0BA23CF2-9513-7A4A-880C-05620F745912}" presName="vertSpace2b" presStyleCnt="0"/>
      <dgm:spPr/>
    </dgm:pt>
    <dgm:pt modelId="{568F293B-BE9F-654D-9C7C-763A1C8F269C}" type="pres">
      <dgm:prSet presAssocID="{8A370C5A-2A07-474E-B2C7-399BAA28CA47}" presName="horz2" presStyleCnt="0"/>
      <dgm:spPr/>
    </dgm:pt>
    <dgm:pt modelId="{34D4F294-D2E1-1640-B7FE-4DB77C6F8D90}" type="pres">
      <dgm:prSet presAssocID="{8A370C5A-2A07-474E-B2C7-399BAA28CA47}" presName="horzSpace2" presStyleCnt="0"/>
      <dgm:spPr/>
    </dgm:pt>
    <dgm:pt modelId="{BBE7DDE1-5D92-8D48-933B-9EA9500AF637}" type="pres">
      <dgm:prSet presAssocID="{8A370C5A-2A07-474E-B2C7-399BAA28CA47}" presName="tx2" presStyleLbl="revTx" presStyleIdx="5" presStyleCnt="8"/>
      <dgm:spPr/>
      <dgm:t>
        <a:bodyPr/>
        <a:lstStyle/>
        <a:p>
          <a:endParaRPr lang="es-ES"/>
        </a:p>
      </dgm:t>
    </dgm:pt>
    <dgm:pt modelId="{29C259E5-7018-6C4E-ACCC-BBF4388664D9}" type="pres">
      <dgm:prSet presAssocID="{8A370C5A-2A07-474E-B2C7-399BAA28CA47}" presName="vert2" presStyleCnt="0"/>
      <dgm:spPr/>
    </dgm:pt>
    <dgm:pt modelId="{9E950AE1-8E69-8B4F-B64A-DFEEB396C4A7}" type="pres">
      <dgm:prSet presAssocID="{8A370C5A-2A07-474E-B2C7-399BAA28CA47}" presName="thinLine2b" presStyleLbl="callout" presStyleIdx="4" presStyleCnt="7"/>
      <dgm:spPr/>
    </dgm:pt>
    <dgm:pt modelId="{8B80A64A-330F-CD40-9A02-36CC6392AB2F}" type="pres">
      <dgm:prSet presAssocID="{8A370C5A-2A07-474E-B2C7-399BAA28CA47}" presName="vertSpace2b" presStyleCnt="0"/>
      <dgm:spPr/>
    </dgm:pt>
    <dgm:pt modelId="{DF35D5DD-436D-6941-BEF3-5E0793444D1B}" type="pres">
      <dgm:prSet presAssocID="{DA6BEB8C-E595-D94B-9F35-A24C03AD0C3F}" presName="horz2" presStyleCnt="0"/>
      <dgm:spPr/>
    </dgm:pt>
    <dgm:pt modelId="{136AAB1A-2E0C-834E-8B41-B82AE2A5FBA8}" type="pres">
      <dgm:prSet presAssocID="{DA6BEB8C-E595-D94B-9F35-A24C03AD0C3F}" presName="horzSpace2" presStyleCnt="0"/>
      <dgm:spPr/>
    </dgm:pt>
    <dgm:pt modelId="{EF880E75-5FE3-9449-89C7-22A9D6BB2880}" type="pres">
      <dgm:prSet presAssocID="{DA6BEB8C-E595-D94B-9F35-A24C03AD0C3F}" presName="tx2" presStyleLbl="revTx" presStyleIdx="6" presStyleCnt="8"/>
      <dgm:spPr/>
      <dgm:t>
        <a:bodyPr/>
        <a:lstStyle/>
        <a:p>
          <a:endParaRPr lang="es-ES"/>
        </a:p>
      </dgm:t>
    </dgm:pt>
    <dgm:pt modelId="{2BDB46D5-5AFB-DA46-B6A0-5DDC44E60445}" type="pres">
      <dgm:prSet presAssocID="{DA6BEB8C-E595-D94B-9F35-A24C03AD0C3F}" presName="vert2" presStyleCnt="0"/>
      <dgm:spPr/>
    </dgm:pt>
    <dgm:pt modelId="{C46F5F8A-5FEF-0945-99CB-EAFCB19C3B7C}" type="pres">
      <dgm:prSet presAssocID="{DA6BEB8C-E595-D94B-9F35-A24C03AD0C3F}" presName="thinLine2b" presStyleLbl="callout" presStyleIdx="5" presStyleCnt="7"/>
      <dgm:spPr/>
    </dgm:pt>
    <dgm:pt modelId="{A86C914F-A963-684F-9389-D1466B6DC4BD}" type="pres">
      <dgm:prSet presAssocID="{DA6BEB8C-E595-D94B-9F35-A24C03AD0C3F}" presName="vertSpace2b" presStyleCnt="0"/>
      <dgm:spPr/>
    </dgm:pt>
    <dgm:pt modelId="{61362C22-CBAE-DF41-9065-05F8C5B24BA6}" type="pres">
      <dgm:prSet presAssocID="{E24F9E42-4891-F24F-A4FB-1181748C95A1}" presName="horz2" presStyleCnt="0"/>
      <dgm:spPr/>
    </dgm:pt>
    <dgm:pt modelId="{F625ED27-EC62-3A43-8805-218D53042855}" type="pres">
      <dgm:prSet presAssocID="{E24F9E42-4891-F24F-A4FB-1181748C95A1}" presName="horzSpace2" presStyleCnt="0"/>
      <dgm:spPr/>
    </dgm:pt>
    <dgm:pt modelId="{6A76A6F1-B875-0240-92BD-B30570D90BA2}" type="pres">
      <dgm:prSet presAssocID="{E24F9E42-4891-F24F-A4FB-1181748C95A1}" presName="tx2" presStyleLbl="revTx" presStyleIdx="7" presStyleCnt="8"/>
      <dgm:spPr/>
      <dgm:t>
        <a:bodyPr/>
        <a:lstStyle/>
        <a:p>
          <a:endParaRPr lang="es-ES"/>
        </a:p>
      </dgm:t>
    </dgm:pt>
    <dgm:pt modelId="{6FE5A8AB-3C8F-3340-8121-A2480C6281F4}" type="pres">
      <dgm:prSet presAssocID="{E24F9E42-4891-F24F-A4FB-1181748C95A1}" presName="vert2" presStyleCnt="0"/>
      <dgm:spPr/>
    </dgm:pt>
    <dgm:pt modelId="{068D6544-F0EA-1349-8159-1D51925BF188}" type="pres">
      <dgm:prSet presAssocID="{E24F9E42-4891-F24F-A4FB-1181748C95A1}" presName="thinLine2b" presStyleLbl="callout" presStyleIdx="6" presStyleCnt="7"/>
      <dgm:spPr/>
    </dgm:pt>
    <dgm:pt modelId="{38660E7B-C163-3D45-BC32-0DFD0B054599}" type="pres">
      <dgm:prSet presAssocID="{E24F9E42-4891-F24F-A4FB-1181748C95A1}" presName="vertSpace2b" presStyleCnt="0"/>
      <dgm:spPr/>
    </dgm:pt>
  </dgm:ptLst>
  <dgm:cxnLst>
    <dgm:cxn modelId="{A7A1D8EB-3CDC-A445-9E09-F199E70CD6C1}" srcId="{8165A85B-A665-E940-96F7-EE0F8EC1134B}" destId="{8A370C5A-2A07-474E-B2C7-399BAA28CA47}" srcOrd="4" destOrd="0" parTransId="{20B9FB6A-514E-5348-8E85-EAC413F92DAF}" sibTransId="{86A1746C-9455-9840-A646-5E8C5F65EABB}"/>
    <dgm:cxn modelId="{8AEDC37F-B54B-7446-9937-9A81D716848B}" type="presOf" srcId="{B4FE8C0D-4B3D-3A45-89AF-694882E57FBF}" destId="{76E37600-73B0-EE44-93CD-8F4A6CDF8A0E}" srcOrd="0" destOrd="0" presId="urn:microsoft.com/office/officeart/2008/layout/LinedList"/>
    <dgm:cxn modelId="{C619373B-5F68-3D4D-865E-7B5056CD982D}" srcId="{13D8723A-8FCB-2D4B-88BE-B2F3E58924FD}" destId="{8165A85B-A665-E940-96F7-EE0F8EC1134B}" srcOrd="0" destOrd="0" parTransId="{40969888-6FF4-8C4B-BF42-5314C26E0DF8}" sibTransId="{A8D45E7F-268A-1F4D-A571-11EA9A00372D}"/>
    <dgm:cxn modelId="{69A7BD0D-0E48-6348-A4C1-D76DA00E917B}" type="presOf" srcId="{1578069F-CA88-6945-84F9-39B169281889}" destId="{82CA8271-6ED0-AF4A-9627-897FB712CBEB}" srcOrd="0" destOrd="0" presId="urn:microsoft.com/office/officeart/2008/layout/LinedList"/>
    <dgm:cxn modelId="{130F45CA-708A-1346-9CBE-BCB6C7C1F39A}" type="presOf" srcId="{7D6DA1A2-C4DF-6E47-A0CA-727805B62090}" destId="{D33876B8-7D2C-F343-8285-FFAAB0300C60}" srcOrd="0" destOrd="0" presId="urn:microsoft.com/office/officeart/2008/layout/LinedList"/>
    <dgm:cxn modelId="{301B9E78-8415-724D-BF5C-38755DC195AA}" type="presOf" srcId="{13D8723A-8FCB-2D4B-88BE-B2F3E58924FD}" destId="{E59A1562-850B-0349-8D2B-9AE2590394A4}" srcOrd="0" destOrd="0" presId="urn:microsoft.com/office/officeart/2008/layout/LinedList"/>
    <dgm:cxn modelId="{C03EBE71-298B-DF44-9734-0D62F4E4A271}" srcId="{8165A85B-A665-E940-96F7-EE0F8EC1134B}" destId="{E24F9E42-4891-F24F-A4FB-1181748C95A1}" srcOrd="6" destOrd="0" parTransId="{2E110FEA-05B0-1E43-A051-B9AE9FF7F97B}" sibTransId="{5A877209-7BFA-1E4E-BBC7-4D7FDE9A2511}"/>
    <dgm:cxn modelId="{AC9F825A-CE89-A547-9258-BF72EB7BA4A1}" srcId="{8165A85B-A665-E940-96F7-EE0F8EC1134B}" destId="{1578069F-CA88-6945-84F9-39B169281889}" srcOrd="2" destOrd="0" parTransId="{95EE40A5-28D0-AA43-93AE-23AEBD40C181}" sibTransId="{C8B038EB-DB92-8749-B22E-56701BD3FFBB}"/>
    <dgm:cxn modelId="{DC3E73C9-8B6C-E741-9E4E-C1B91CF6CE26}" type="presOf" srcId="{0BA23CF2-9513-7A4A-880C-05620F745912}" destId="{29DA87F7-A291-5C40-BD8A-605576B2C56C}" srcOrd="0" destOrd="0" presId="urn:microsoft.com/office/officeart/2008/layout/LinedList"/>
    <dgm:cxn modelId="{17749F67-68B4-3143-BDF3-54BB36A0689E}" srcId="{8165A85B-A665-E940-96F7-EE0F8EC1134B}" destId="{7D6DA1A2-C4DF-6E47-A0CA-727805B62090}" srcOrd="1" destOrd="0" parTransId="{DBCC2AEB-4B57-EE43-88DD-DF8D8EB8600C}" sibTransId="{4CDE7808-4D6C-2948-9D6E-9D7C84FAA864}"/>
    <dgm:cxn modelId="{A5288DF9-801F-3143-B061-4C104BD8EF2B}" srcId="{8165A85B-A665-E940-96F7-EE0F8EC1134B}" destId="{B4FE8C0D-4B3D-3A45-89AF-694882E57FBF}" srcOrd="0" destOrd="0" parTransId="{C1B7E99A-5DF7-9D46-9FA7-F87AA82B6829}" sibTransId="{CB0DF0AA-86DF-8341-A442-31BB7D08979B}"/>
    <dgm:cxn modelId="{BF8C0CDF-5EDB-5248-A323-7D8724C91F1D}" type="presOf" srcId="{DA6BEB8C-E595-D94B-9F35-A24C03AD0C3F}" destId="{EF880E75-5FE3-9449-89C7-22A9D6BB2880}" srcOrd="0" destOrd="0" presId="urn:microsoft.com/office/officeart/2008/layout/LinedList"/>
    <dgm:cxn modelId="{63F9C725-69EC-0B42-8CDB-15350BADF60F}" srcId="{8165A85B-A665-E940-96F7-EE0F8EC1134B}" destId="{DA6BEB8C-E595-D94B-9F35-A24C03AD0C3F}" srcOrd="5" destOrd="0" parTransId="{E71D3602-E22F-C24D-961E-2FB03F0814BF}" sibTransId="{7D2F2848-8733-C647-BDEE-D37BF9DEB527}"/>
    <dgm:cxn modelId="{E8F7201D-208F-4044-B83C-B405940E137D}" type="presOf" srcId="{8A370C5A-2A07-474E-B2C7-399BAA28CA47}" destId="{BBE7DDE1-5D92-8D48-933B-9EA9500AF637}" srcOrd="0" destOrd="0" presId="urn:microsoft.com/office/officeart/2008/layout/LinedList"/>
    <dgm:cxn modelId="{5930B898-4150-304B-B318-9892D8288A9C}" type="presOf" srcId="{E24F9E42-4891-F24F-A4FB-1181748C95A1}" destId="{6A76A6F1-B875-0240-92BD-B30570D90BA2}" srcOrd="0" destOrd="0" presId="urn:microsoft.com/office/officeart/2008/layout/LinedList"/>
    <dgm:cxn modelId="{D38FF0A3-B9CB-4A40-A0D9-AFF86703AF82}" type="presOf" srcId="{8165A85B-A665-E940-96F7-EE0F8EC1134B}" destId="{62508636-53C0-9441-ACEA-4DBB648057E4}" srcOrd="0" destOrd="0" presId="urn:microsoft.com/office/officeart/2008/layout/LinedList"/>
    <dgm:cxn modelId="{40CD765D-41CE-C54A-BA5C-646BB486B465}" srcId="{8165A85B-A665-E940-96F7-EE0F8EC1134B}" destId="{0BA23CF2-9513-7A4A-880C-05620F745912}" srcOrd="3" destOrd="0" parTransId="{C6AB662D-90AE-BC41-B9EF-54AB54A8F305}" sibTransId="{E596796C-813F-4849-BB2C-72DC470A5AE9}"/>
    <dgm:cxn modelId="{86456F11-D806-A54F-8515-0F41C417F912}" type="presParOf" srcId="{E59A1562-850B-0349-8D2B-9AE2590394A4}" destId="{E5D246C6-833D-EA44-A9F9-300C4FBA1085}" srcOrd="0" destOrd="0" presId="urn:microsoft.com/office/officeart/2008/layout/LinedList"/>
    <dgm:cxn modelId="{1088553C-0CF1-804B-9B43-F13747C66E9F}" type="presParOf" srcId="{E59A1562-850B-0349-8D2B-9AE2590394A4}" destId="{C0E82C1E-1BD6-1B4F-8AFB-4CE8D03A4BF8}" srcOrd="1" destOrd="0" presId="urn:microsoft.com/office/officeart/2008/layout/LinedList"/>
    <dgm:cxn modelId="{F3EBBA27-70AA-2445-846D-39582AF97123}" type="presParOf" srcId="{C0E82C1E-1BD6-1B4F-8AFB-4CE8D03A4BF8}" destId="{62508636-53C0-9441-ACEA-4DBB648057E4}" srcOrd="0" destOrd="0" presId="urn:microsoft.com/office/officeart/2008/layout/LinedList"/>
    <dgm:cxn modelId="{62A5F616-AFD9-FC47-B8B7-4500D1A7CADC}" type="presParOf" srcId="{C0E82C1E-1BD6-1B4F-8AFB-4CE8D03A4BF8}" destId="{BE13F1AA-E75F-2446-B0FD-DD8ABFAD2608}" srcOrd="1" destOrd="0" presId="urn:microsoft.com/office/officeart/2008/layout/LinedList"/>
    <dgm:cxn modelId="{F12A3132-075D-CA4D-9549-112E1AA93759}" type="presParOf" srcId="{BE13F1AA-E75F-2446-B0FD-DD8ABFAD2608}" destId="{1D451E21-048B-D54A-AD81-3335A04EE73A}" srcOrd="0" destOrd="0" presId="urn:microsoft.com/office/officeart/2008/layout/LinedList"/>
    <dgm:cxn modelId="{29C2D94C-F1A0-FB48-A22F-507D03618AA1}" type="presParOf" srcId="{BE13F1AA-E75F-2446-B0FD-DD8ABFAD2608}" destId="{99721DD4-68AE-BA42-AA03-CFF143D5DED7}" srcOrd="1" destOrd="0" presId="urn:microsoft.com/office/officeart/2008/layout/LinedList"/>
    <dgm:cxn modelId="{1A5F98EB-F44A-9040-8747-FECEBC1EA548}" type="presParOf" srcId="{99721DD4-68AE-BA42-AA03-CFF143D5DED7}" destId="{DA4E723C-C43E-B048-BB88-15A2B78A9F71}" srcOrd="0" destOrd="0" presId="urn:microsoft.com/office/officeart/2008/layout/LinedList"/>
    <dgm:cxn modelId="{4231255C-3F56-8448-9101-9E18225DEEDF}" type="presParOf" srcId="{99721DD4-68AE-BA42-AA03-CFF143D5DED7}" destId="{76E37600-73B0-EE44-93CD-8F4A6CDF8A0E}" srcOrd="1" destOrd="0" presId="urn:microsoft.com/office/officeart/2008/layout/LinedList"/>
    <dgm:cxn modelId="{979DA3F1-04A5-864C-B2E1-D7F9ED5E85F6}" type="presParOf" srcId="{99721DD4-68AE-BA42-AA03-CFF143D5DED7}" destId="{ED73B6EA-EEF1-6946-A18D-88971F1083D3}" srcOrd="2" destOrd="0" presId="urn:microsoft.com/office/officeart/2008/layout/LinedList"/>
    <dgm:cxn modelId="{833A66BE-9D90-6E4B-9598-32B7750C55B7}" type="presParOf" srcId="{BE13F1AA-E75F-2446-B0FD-DD8ABFAD2608}" destId="{45903ECE-FB8B-654C-862A-2AD0800AEF69}" srcOrd="2" destOrd="0" presId="urn:microsoft.com/office/officeart/2008/layout/LinedList"/>
    <dgm:cxn modelId="{FE11A214-890C-5746-B5A0-DD23556DFD48}" type="presParOf" srcId="{BE13F1AA-E75F-2446-B0FD-DD8ABFAD2608}" destId="{351E67C8-6E37-E34F-8180-D88446ECC60B}" srcOrd="3" destOrd="0" presId="urn:microsoft.com/office/officeart/2008/layout/LinedList"/>
    <dgm:cxn modelId="{CFF9FD5E-62DD-E948-9C26-AE27A87CC3D4}" type="presParOf" srcId="{BE13F1AA-E75F-2446-B0FD-DD8ABFAD2608}" destId="{9BFC92A3-4A5C-5448-8532-231202E6E642}" srcOrd="4" destOrd="0" presId="urn:microsoft.com/office/officeart/2008/layout/LinedList"/>
    <dgm:cxn modelId="{73D4C2BD-F378-4844-9718-61EDA388C10A}" type="presParOf" srcId="{9BFC92A3-4A5C-5448-8532-231202E6E642}" destId="{C4FC3C71-A555-934D-B41B-64345B7C75F0}" srcOrd="0" destOrd="0" presId="urn:microsoft.com/office/officeart/2008/layout/LinedList"/>
    <dgm:cxn modelId="{7047A69B-DF2F-D142-B9DF-FE6925055B8C}" type="presParOf" srcId="{9BFC92A3-4A5C-5448-8532-231202E6E642}" destId="{D33876B8-7D2C-F343-8285-FFAAB0300C60}" srcOrd="1" destOrd="0" presId="urn:microsoft.com/office/officeart/2008/layout/LinedList"/>
    <dgm:cxn modelId="{A39C9785-2859-2342-89BC-C63ACD171BDC}" type="presParOf" srcId="{9BFC92A3-4A5C-5448-8532-231202E6E642}" destId="{9437BD07-7332-FC41-9C38-017583027280}" srcOrd="2" destOrd="0" presId="urn:microsoft.com/office/officeart/2008/layout/LinedList"/>
    <dgm:cxn modelId="{F8E2745D-E7CC-B449-AB19-447AE0403FF5}" type="presParOf" srcId="{BE13F1AA-E75F-2446-B0FD-DD8ABFAD2608}" destId="{87292D35-86B4-E449-B5DF-AFC10E708227}" srcOrd="5" destOrd="0" presId="urn:microsoft.com/office/officeart/2008/layout/LinedList"/>
    <dgm:cxn modelId="{C57D6EF7-99EA-3244-982B-B0CB188E9E25}" type="presParOf" srcId="{BE13F1AA-E75F-2446-B0FD-DD8ABFAD2608}" destId="{CF46DF32-A520-D74F-A961-FB27BE431328}" srcOrd="6" destOrd="0" presId="urn:microsoft.com/office/officeart/2008/layout/LinedList"/>
    <dgm:cxn modelId="{E0D0E639-CB75-5042-8C94-B0BD7CC78002}" type="presParOf" srcId="{BE13F1AA-E75F-2446-B0FD-DD8ABFAD2608}" destId="{8C8F0FF8-82EC-A64A-A789-8037E038D712}" srcOrd="7" destOrd="0" presId="urn:microsoft.com/office/officeart/2008/layout/LinedList"/>
    <dgm:cxn modelId="{F4CE4BDF-0014-124A-837F-3D84F305AA27}" type="presParOf" srcId="{8C8F0FF8-82EC-A64A-A789-8037E038D712}" destId="{7208C5A0-F414-3541-9CA7-BE82850561E0}" srcOrd="0" destOrd="0" presId="urn:microsoft.com/office/officeart/2008/layout/LinedList"/>
    <dgm:cxn modelId="{5FFABD22-C655-CA44-A73D-F94F413ECD01}" type="presParOf" srcId="{8C8F0FF8-82EC-A64A-A789-8037E038D712}" destId="{82CA8271-6ED0-AF4A-9627-897FB712CBEB}" srcOrd="1" destOrd="0" presId="urn:microsoft.com/office/officeart/2008/layout/LinedList"/>
    <dgm:cxn modelId="{BEBC0B07-A2AA-5E4F-92D1-F7584CCC780B}" type="presParOf" srcId="{8C8F0FF8-82EC-A64A-A789-8037E038D712}" destId="{EF98E1F6-1F85-9F44-A94B-4A15691E92AB}" srcOrd="2" destOrd="0" presId="urn:microsoft.com/office/officeart/2008/layout/LinedList"/>
    <dgm:cxn modelId="{70ED5FFD-06B8-1B45-AED9-4F4C342E758C}" type="presParOf" srcId="{BE13F1AA-E75F-2446-B0FD-DD8ABFAD2608}" destId="{0BB5BA05-BFB2-2044-B8CE-D2D46161D129}" srcOrd="8" destOrd="0" presId="urn:microsoft.com/office/officeart/2008/layout/LinedList"/>
    <dgm:cxn modelId="{85238F94-23EF-354B-8C1E-6159EF79409F}" type="presParOf" srcId="{BE13F1AA-E75F-2446-B0FD-DD8ABFAD2608}" destId="{78DA46BD-9038-AA47-92B2-EE97DFB1932D}" srcOrd="9" destOrd="0" presId="urn:microsoft.com/office/officeart/2008/layout/LinedList"/>
    <dgm:cxn modelId="{445BEEF0-0CCB-BB43-BA60-CA04F08D1E5D}" type="presParOf" srcId="{BE13F1AA-E75F-2446-B0FD-DD8ABFAD2608}" destId="{46597E5F-E135-BA47-ADDA-77933F2425DA}" srcOrd="10" destOrd="0" presId="urn:microsoft.com/office/officeart/2008/layout/LinedList"/>
    <dgm:cxn modelId="{20C1A1C0-C7DA-7342-A1ED-C9C18A3A228B}" type="presParOf" srcId="{46597E5F-E135-BA47-ADDA-77933F2425DA}" destId="{70EBE394-99EF-DD48-864C-F378D322E8A4}" srcOrd="0" destOrd="0" presId="urn:microsoft.com/office/officeart/2008/layout/LinedList"/>
    <dgm:cxn modelId="{FA3EF4E8-02B8-EC40-8491-B33DD5856071}" type="presParOf" srcId="{46597E5F-E135-BA47-ADDA-77933F2425DA}" destId="{29DA87F7-A291-5C40-BD8A-605576B2C56C}" srcOrd="1" destOrd="0" presId="urn:microsoft.com/office/officeart/2008/layout/LinedList"/>
    <dgm:cxn modelId="{C792EA2E-1DFE-F949-8686-7E322676C8A7}" type="presParOf" srcId="{46597E5F-E135-BA47-ADDA-77933F2425DA}" destId="{43BC6309-2F44-8042-95C7-0A63AFD92D94}" srcOrd="2" destOrd="0" presId="urn:microsoft.com/office/officeart/2008/layout/LinedList"/>
    <dgm:cxn modelId="{76611F00-71AC-C14A-A135-DCB0799EA6AE}" type="presParOf" srcId="{BE13F1AA-E75F-2446-B0FD-DD8ABFAD2608}" destId="{0EB41DE4-F96D-3D45-A304-F21B79101D76}" srcOrd="11" destOrd="0" presId="urn:microsoft.com/office/officeart/2008/layout/LinedList"/>
    <dgm:cxn modelId="{4965918F-FB99-E34C-9EC1-2F1EC29BF95E}" type="presParOf" srcId="{BE13F1AA-E75F-2446-B0FD-DD8ABFAD2608}" destId="{58A37436-2C90-E749-81E1-EA9397B8C6B2}" srcOrd="12" destOrd="0" presId="urn:microsoft.com/office/officeart/2008/layout/LinedList"/>
    <dgm:cxn modelId="{DD1A91EC-D414-C143-8E72-548E38A39873}" type="presParOf" srcId="{BE13F1AA-E75F-2446-B0FD-DD8ABFAD2608}" destId="{568F293B-BE9F-654D-9C7C-763A1C8F269C}" srcOrd="13" destOrd="0" presId="urn:microsoft.com/office/officeart/2008/layout/LinedList"/>
    <dgm:cxn modelId="{52A107C5-AAA1-004B-8DB7-29EDF8F0ED5D}" type="presParOf" srcId="{568F293B-BE9F-654D-9C7C-763A1C8F269C}" destId="{34D4F294-D2E1-1640-B7FE-4DB77C6F8D90}" srcOrd="0" destOrd="0" presId="urn:microsoft.com/office/officeart/2008/layout/LinedList"/>
    <dgm:cxn modelId="{B144673E-CAE1-7640-9E7C-C2D759EC498C}" type="presParOf" srcId="{568F293B-BE9F-654D-9C7C-763A1C8F269C}" destId="{BBE7DDE1-5D92-8D48-933B-9EA9500AF637}" srcOrd="1" destOrd="0" presId="urn:microsoft.com/office/officeart/2008/layout/LinedList"/>
    <dgm:cxn modelId="{6FFBF825-C5FE-2041-BEDB-DCE0BBE81D71}" type="presParOf" srcId="{568F293B-BE9F-654D-9C7C-763A1C8F269C}" destId="{29C259E5-7018-6C4E-ACCC-BBF4388664D9}" srcOrd="2" destOrd="0" presId="urn:microsoft.com/office/officeart/2008/layout/LinedList"/>
    <dgm:cxn modelId="{CC98BF33-41A8-F147-B2C3-1B5F13C9CA5B}" type="presParOf" srcId="{BE13F1AA-E75F-2446-B0FD-DD8ABFAD2608}" destId="{9E950AE1-8E69-8B4F-B64A-DFEEB396C4A7}" srcOrd="14" destOrd="0" presId="urn:microsoft.com/office/officeart/2008/layout/LinedList"/>
    <dgm:cxn modelId="{8610EA6C-4DBA-5846-8E1B-961BDFE21F42}" type="presParOf" srcId="{BE13F1AA-E75F-2446-B0FD-DD8ABFAD2608}" destId="{8B80A64A-330F-CD40-9A02-36CC6392AB2F}" srcOrd="15" destOrd="0" presId="urn:microsoft.com/office/officeart/2008/layout/LinedList"/>
    <dgm:cxn modelId="{F5DA3E04-0AF0-9941-ABB5-A943CAFC8192}" type="presParOf" srcId="{BE13F1AA-E75F-2446-B0FD-DD8ABFAD2608}" destId="{DF35D5DD-436D-6941-BEF3-5E0793444D1B}" srcOrd="16" destOrd="0" presId="urn:microsoft.com/office/officeart/2008/layout/LinedList"/>
    <dgm:cxn modelId="{E7CFB68D-DC28-AA43-AC28-C3840A30C217}" type="presParOf" srcId="{DF35D5DD-436D-6941-BEF3-5E0793444D1B}" destId="{136AAB1A-2E0C-834E-8B41-B82AE2A5FBA8}" srcOrd="0" destOrd="0" presId="urn:microsoft.com/office/officeart/2008/layout/LinedList"/>
    <dgm:cxn modelId="{A885306C-3A14-5E4D-B49F-B0C92382FE66}" type="presParOf" srcId="{DF35D5DD-436D-6941-BEF3-5E0793444D1B}" destId="{EF880E75-5FE3-9449-89C7-22A9D6BB2880}" srcOrd="1" destOrd="0" presId="urn:microsoft.com/office/officeart/2008/layout/LinedList"/>
    <dgm:cxn modelId="{49B6C088-A4B7-304F-9BB7-300E695DC931}" type="presParOf" srcId="{DF35D5DD-436D-6941-BEF3-5E0793444D1B}" destId="{2BDB46D5-5AFB-DA46-B6A0-5DDC44E60445}" srcOrd="2" destOrd="0" presId="urn:microsoft.com/office/officeart/2008/layout/LinedList"/>
    <dgm:cxn modelId="{71FC38D6-89DB-6845-83EF-F63DAE462295}" type="presParOf" srcId="{BE13F1AA-E75F-2446-B0FD-DD8ABFAD2608}" destId="{C46F5F8A-5FEF-0945-99CB-EAFCB19C3B7C}" srcOrd="17" destOrd="0" presId="urn:microsoft.com/office/officeart/2008/layout/LinedList"/>
    <dgm:cxn modelId="{42BD0FEB-04FC-964E-8A61-3E485A386033}" type="presParOf" srcId="{BE13F1AA-E75F-2446-B0FD-DD8ABFAD2608}" destId="{A86C914F-A963-684F-9389-D1466B6DC4BD}" srcOrd="18" destOrd="0" presId="urn:microsoft.com/office/officeart/2008/layout/LinedList"/>
    <dgm:cxn modelId="{B8103773-34F5-1248-B41E-AF72AD14A0F7}" type="presParOf" srcId="{BE13F1AA-E75F-2446-B0FD-DD8ABFAD2608}" destId="{61362C22-CBAE-DF41-9065-05F8C5B24BA6}" srcOrd="19" destOrd="0" presId="urn:microsoft.com/office/officeart/2008/layout/LinedList"/>
    <dgm:cxn modelId="{BB6FBB04-D8CA-D840-9FFB-04FDC6CAF6A4}" type="presParOf" srcId="{61362C22-CBAE-DF41-9065-05F8C5B24BA6}" destId="{F625ED27-EC62-3A43-8805-218D53042855}" srcOrd="0" destOrd="0" presId="urn:microsoft.com/office/officeart/2008/layout/LinedList"/>
    <dgm:cxn modelId="{344AD2FC-57AB-4D41-9A5C-E3CEF54EA083}" type="presParOf" srcId="{61362C22-CBAE-DF41-9065-05F8C5B24BA6}" destId="{6A76A6F1-B875-0240-92BD-B30570D90BA2}" srcOrd="1" destOrd="0" presId="urn:microsoft.com/office/officeart/2008/layout/LinedList"/>
    <dgm:cxn modelId="{E7B8D93B-678A-8141-B4F3-46F7019FC044}" type="presParOf" srcId="{61362C22-CBAE-DF41-9065-05F8C5B24BA6}" destId="{6FE5A8AB-3C8F-3340-8121-A2480C6281F4}" srcOrd="2" destOrd="0" presId="urn:microsoft.com/office/officeart/2008/layout/LinedList"/>
    <dgm:cxn modelId="{3920D149-013E-FF4D-AE94-C662B6D2EB2B}" type="presParOf" srcId="{BE13F1AA-E75F-2446-B0FD-DD8ABFAD2608}" destId="{068D6544-F0EA-1349-8159-1D51925BF188}" srcOrd="20" destOrd="0" presId="urn:microsoft.com/office/officeart/2008/layout/LinedList"/>
    <dgm:cxn modelId="{C8A526DF-2691-0B4C-AB66-A6D9164F9B6F}" type="presParOf" srcId="{BE13F1AA-E75F-2446-B0FD-DD8ABFAD2608}" destId="{38660E7B-C163-3D45-BC32-0DFD0B054599}"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0978B-F0CE-4D77-BA93-C05112811E11}">
      <dsp:nvSpPr>
        <dsp:cNvPr id="0" name=""/>
        <dsp:cNvSpPr/>
      </dsp:nvSpPr>
      <dsp:spPr>
        <a:xfrm>
          <a:off x="3818" y="1450240"/>
          <a:ext cx="1463794" cy="460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Curso 2015/16</a:t>
          </a:r>
          <a:endParaRPr lang="es-ES" sz="1600" b="1" kern="1200" dirty="0"/>
        </a:p>
      </dsp:txBody>
      <dsp:txXfrm>
        <a:off x="3818" y="1450240"/>
        <a:ext cx="1463794" cy="460800"/>
      </dsp:txXfrm>
    </dsp:sp>
    <dsp:sp modelId="{E96BABBB-B491-4D16-9019-973148865B78}">
      <dsp:nvSpPr>
        <dsp:cNvPr id="0" name=""/>
        <dsp:cNvSpPr/>
      </dsp:nvSpPr>
      <dsp:spPr>
        <a:xfrm>
          <a:off x="3818" y="1911040"/>
          <a:ext cx="1463794" cy="70272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b="1" kern="1200" dirty="0" smtClean="0"/>
            <a:t>8,95</a:t>
          </a:r>
          <a:endParaRPr lang="es-ES" sz="2000" b="1" kern="1200" dirty="0"/>
        </a:p>
      </dsp:txBody>
      <dsp:txXfrm>
        <a:off x="3818" y="1911040"/>
        <a:ext cx="1463794" cy="702720"/>
      </dsp:txXfrm>
    </dsp:sp>
    <dsp:sp modelId="{A8DA7D50-B1C0-4A7E-AA3A-A0FD9F77A6B3}">
      <dsp:nvSpPr>
        <dsp:cNvPr id="0" name=""/>
        <dsp:cNvSpPr/>
      </dsp:nvSpPr>
      <dsp:spPr>
        <a:xfrm>
          <a:off x="1672543" y="1450240"/>
          <a:ext cx="1463794" cy="460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Curso 2016/17</a:t>
          </a:r>
          <a:endParaRPr lang="es-ES" sz="1600" b="1" kern="1200" dirty="0"/>
        </a:p>
      </dsp:txBody>
      <dsp:txXfrm>
        <a:off x="1672543" y="1450240"/>
        <a:ext cx="1463794" cy="460800"/>
      </dsp:txXfrm>
    </dsp:sp>
    <dsp:sp modelId="{ABE7358F-391F-4E65-A943-CA5F53461530}">
      <dsp:nvSpPr>
        <dsp:cNvPr id="0" name=""/>
        <dsp:cNvSpPr/>
      </dsp:nvSpPr>
      <dsp:spPr>
        <a:xfrm>
          <a:off x="1672543" y="1911040"/>
          <a:ext cx="1463794" cy="70272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b="1" kern="1200" dirty="0" smtClean="0"/>
            <a:t>9,25</a:t>
          </a:r>
          <a:endParaRPr lang="es-ES" sz="2000" b="1" kern="1200" dirty="0"/>
        </a:p>
      </dsp:txBody>
      <dsp:txXfrm>
        <a:off x="1672543" y="1911040"/>
        <a:ext cx="1463794" cy="702720"/>
      </dsp:txXfrm>
    </dsp:sp>
    <dsp:sp modelId="{BACC9AFB-C3E1-4B9E-96A0-E25F1A0043BA}">
      <dsp:nvSpPr>
        <dsp:cNvPr id="0" name=""/>
        <dsp:cNvSpPr/>
      </dsp:nvSpPr>
      <dsp:spPr>
        <a:xfrm>
          <a:off x="3341269" y="1450240"/>
          <a:ext cx="1463794" cy="4608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Curso 2017/18</a:t>
          </a:r>
          <a:endParaRPr lang="es-ES" sz="1600" b="1" kern="1200" dirty="0"/>
        </a:p>
      </dsp:txBody>
      <dsp:txXfrm>
        <a:off x="3341269" y="1450240"/>
        <a:ext cx="1463794" cy="460800"/>
      </dsp:txXfrm>
    </dsp:sp>
    <dsp:sp modelId="{45EF1DF8-CAAD-44C5-803E-9E577B3DED03}">
      <dsp:nvSpPr>
        <dsp:cNvPr id="0" name=""/>
        <dsp:cNvSpPr/>
      </dsp:nvSpPr>
      <dsp:spPr>
        <a:xfrm>
          <a:off x="3341269" y="1911040"/>
          <a:ext cx="1463794" cy="70272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b="1" kern="1200" dirty="0" smtClean="0"/>
            <a:t>9,22</a:t>
          </a:r>
          <a:endParaRPr lang="es-ES" sz="2000" b="1" kern="1200" dirty="0"/>
        </a:p>
      </dsp:txBody>
      <dsp:txXfrm>
        <a:off x="3341269" y="1911040"/>
        <a:ext cx="1463794" cy="702720"/>
      </dsp:txXfrm>
    </dsp:sp>
    <dsp:sp modelId="{B9EA64E1-7A31-405B-A437-4B50245E4111}">
      <dsp:nvSpPr>
        <dsp:cNvPr id="0" name=""/>
        <dsp:cNvSpPr/>
      </dsp:nvSpPr>
      <dsp:spPr>
        <a:xfrm>
          <a:off x="5009994" y="1450240"/>
          <a:ext cx="1463794" cy="4608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Curso 2018/19</a:t>
          </a:r>
          <a:endParaRPr lang="es-ES" sz="1600" b="1" kern="1200" dirty="0"/>
        </a:p>
      </dsp:txBody>
      <dsp:txXfrm>
        <a:off x="5009994" y="1450240"/>
        <a:ext cx="1463794" cy="460800"/>
      </dsp:txXfrm>
    </dsp:sp>
    <dsp:sp modelId="{16A2E3C7-EDC9-455D-8BFF-6E4FF48DDDD2}">
      <dsp:nvSpPr>
        <dsp:cNvPr id="0" name=""/>
        <dsp:cNvSpPr/>
      </dsp:nvSpPr>
      <dsp:spPr>
        <a:xfrm>
          <a:off x="5009994" y="1911040"/>
          <a:ext cx="1463794" cy="70272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b="1" kern="1200" dirty="0" smtClean="0"/>
            <a:t>9,29</a:t>
          </a:r>
          <a:endParaRPr lang="es-ES" sz="2000" b="1" kern="1200" dirty="0"/>
        </a:p>
      </dsp:txBody>
      <dsp:txXfrm>
        <a:off x="5009994" y="1911040"/>
        <a:ext cx="1463794" cy="702720"/>
      </dsp:txXfrm>
    </dsp:sp>
    <dsp:sp modelId="{FAEFC0B7-648D-407D-899B-0226962EB92E}">
      <dsp:nvSpPr>
        <dsp:cNvPr id="0" name=""/>
        <dsp:cNvSpPr/>
      </dsp:nvSpPr>
      <dsp:spPr>
        <a:xfrm>
          <a:off x="6678720" y="1450240"/>
          <a:ext cx="1463794" cy="460800"/>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Curso 2019/20</a:t>
          </a:r>
          <a:endParaRPr lang="es-ES" sz="1600" b="1" kern="1200" dirty="0"/>
        </a:p>
      </dsp:txBody>
      <dsp:txXfrm>
        <a:off x="6678720" y="1450240"/>
        <a:ext cx="1463794" cy="460800"/>
      </dsp:txXfrm>
    </dsp:sp>
    <dsp:sp modelId="{F9ECEF33-778E-499E-BB41-E3BD4238A82F}">
      <dsp:nvSpPr>
        <dsp:cNvPr id="0" name=""/>
        <dsp:cNvSpPr/>
      </dsp:nvSpPr>
      <dsp:spPr>
        <a:xfrm>
          <a:off x="6678720" y="1911040"/>
          <a:ext cx="1463794" cy="702720"/>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b="1" kern="1200" dirty="0" smtClean="0"/>
            <a:t>8,50</a:t>
          </a:r>
          <a:endParaRPr lang="es-ES" sz="2000" b="1" kern="1200" dirty="0"/>
        </a:p>
      </dsp:txBody>
      <dsp:txXfrm>
        <a:off x="6678720" y="1911040"/>
        <a:ext cx="1463794" cy="702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8C0A7-5F8E-4E3C-9F37-B8D16775430E}">
      <dsp:nvSpPr>
        <dsp:cNvPr id="0" name=""/>
        <dsp:cNvSpPr/>
      </dsp:nvSpPr>
      <dsp:spPr>
        <a:xfrm>
          <a:off x="0" y="15536"/>
          <a:ext cx="5532134"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Por correo electrónico (</a:t>
          </a:r>
          <a:r>
            <a:rPr lang="es-ES" sz="1700" b="1" kern="1200" dirty="0" smtClean="0">
              <a:solidFill>
                <a:srgbClr val="FF0000"/>
              </a:solidFill>
            </a:rPr>
            <a:t>PREFERENTEMENTE</a:t>
          </a:r>
          <a:r>
            <a:rPr lang="es-ES" sz="1700" kern="1200" dirty="0" smtClean="0"/>
            <a:t>)</a:t>
          </a:r>
          <a:endParaRPr lang="es-ES" sz="1700" kern="1200" dirty="0"/>
        </a:p>
      </dsp:txBody>
      <dsp:txXfrm>
        <a:off x="19904" y="35440"/>
        <a:ext cx="5492326" cy="367937"/>
      </dsp:txXfrm>
    </dsp:sp>
    <dsp:sp modelId="{11F08F52-AE75-4798-9F3A-E4A7D367D1B4}">
      <dsp:nvSpPr>
        <dsp:cNvPr id="0" name=""/>
        <dsp:cNvSpPr/>
      </dsp:nvSpPr>
      <dsp:spPr>
        <a:xfrm>
          <a:off x="0" y="423281"/>
          <a:ext cx="5532134"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64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s-ES" sz="1300" kern="1200" dirty="0" smtClean="0"/>
            <a:t>practicasmaes@us.es</a:t>
          </a:r>
          <a:endParaRPr lang="es-ES" sz="1300" kern="1200" dirty="0"/>
        </a:p>
      </dsp:txBody>
      <dsp:txXfrm>
        <a:off x="0" y="423281"/>
        <a:ext cx="5532134" cy="281520"/>
      </dsp:txXfrm>
    </dsp:sp>
    <dsp:sp modelId="{6DAC2160-ED3C-4BD3-A066-8EB627E0D18B}">
      <dsp:nvSpPr>
        <dsp:cNvPr id="0" name=""/>
        <dsp:cNvSpPr/>
      </dsp:nvSpPr>
      <dsp:spPr>
        <a:xfrm>
          <a:off x="0" y="704801"/>
          <a:ext cx="5532134"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Por correo postal certificado</a:t>
          </a:r>
          <a:endParaRPr lang="es-ES" sz="1700" kern="1200" dirty="0"/>
        </a:p>
      </dsp:txBody>
      <dsp:txXfrm>
        <a:off x="19904" y="724705"/>
        <a:ext cx="5492326" cy="367937"/>
      </dsp:txXfrm>
    </dsp:sp>
    <dsp:sp modelId="{129A3921-569B-4D54-A89E-5863EC8CD1D6}">
      <dsp:nvSpPr>
        <dsp:cNvPr id="0" name=""/>
        <dsp:cNvSpPr/>
      </dsp:nvSpPr>
      <dsp:spPr>
        <a:xfrm>
          <a:off x="0" y="1112546"/>
          <a:ext cx="5532134"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64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s-ES" sz="1300" kern="1200" dirty="0" smtClean="0"/>
            <a:t>Unidad de Prácticas de la Escuela Internacional de Posgrado. Universidad de Sevilla. Pabellón de México. Paseo de las Delicias, s/n. 41013 Sevilla</a:t>
          </a:r>
          <a:endParaRPr lang="es-ES" sz="1300" kern="1200" dirty="0"/>
        </a:p>
      </dsp:txBody>
      <dsp:txXfrm>
        <a:off x="0" y="1112546"/>
        <a:ext cx="5532134" cy="413482"/>
      </dsp:txXfrm>
    </dsp:sp>
    <dsp:sp modelId="{7E7B0B64-D3D2-41B8-A489-0200220B0BCF}">
      <dsp:nvSpPr>
        <dsp:cNvPr id="0" name=""/>
        <dsp:cNvSpPr/>
      </dsp:nvSpPr>
      <dsp:spPr>
        <a:xfrm>
          <a:off x="0" y="1526029"/>
          <a:ext cx="5532134"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Presencialmente</a:t>
          </a:r>
          <a:endParaRPr lang="es-ES" sz="1700" kern="1200" dirty="0"/>
        </a:p>
      </dsp:txBody>
      <dsp:txXfrm>
        <a:off x="19904" y="1545933"/>
        <a:ext cx="5492326" cy="367937"/>
      </dsp:txXfrm>
    </dsp:sp>
    <dsp:sp modelId="{ECB23089-D821-4902-ADE4-08D28F1560DC}">
      <dsp:nvSpPr>
        <dsp:cNvPr id="0" name=""/>
        <dsp:cNvSpPr/>
      </dsp:nvSpPr>
      <dsp:spPr>
        <a:xfrm>
          <a:off x="0" y="1933774"/>
          <a:ext cx="5532134"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64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s-ES" sz="1300" kern="1200" dirty="0" smtClean="0"/>
            <a:t>Unidad de Prácticas de la EIP. 1ª planta del Pabellón de México</a:t>
          </a:r>
          <a:endParaRPr lang="es-ES" sz="1300" kern="1200" dirty="0"/>
        </a:p>
      </dsp:txBody>
      <dsp:txXfrm>
        <a:off x="0" y="1933774"/>
        <a:ext cx="5532134" cy="281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881A5-4B25-47EC-873D-F2A0B56DB5D8}">
      <dsp:nvSpPr>
        <dsp:cNvPr id="0" name=""/>
        <dsp:cNvSpPr/>
      </dsp:nvSpPr>
      <dsp:spPr>
        <a:xfrm>
          <a:off x="440154" y="0"/>
          <a:ext cx="1352128" cy="999218"/>
        </a:xfrm>
        <a:prstGeom prst="rect">
          <a:avLst/>
        </a:prstGeom>
        <a:solidFill>
          <a:schemeClr val="accent3"/>
        </a:solidFill>
        <a:ln>
          <a:noFill/>
        </a:ln>
        <a:effectLst/>
      </dsp:spPr>
      <dsp:style>
        <a:lnRef idx="0">
          <a:scrgbClr r="0" g="0" b="0"/>
        </a:lnRef>
        <a:fillRef idx="1">
          <a:scrgbClr r="0" g="0" b="0"/>
        </a:fillRef>
        <a:effectRef idx="0">
          <a:scrgbClr r="0" g="0" b="0"/>
        </a:effectRef>
        <a:fontRef idx="minor"/>
      </dsp:style>
    </dsp:sp>
    <dsp:sp modelId="{F967AF29-8C73-402D-8055-5F11B287D42F}">
      <dsp:nvSpPr>
        <dsp:cNvPr id="0" name=""/>
        <dsp:cNvSpPr/>
      </dsp:nvSpPr>
      <dsp:spPr>
        <a:xfrm>
          <a:off x="710252" y="819016"/>
          <a:ext cx="1165132" cy="280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5000"/>
            </a:spcAft>
          </a:pPr>
          <a:r>
            <a:rPr lang="es-ES" sz="1400" kern="1200" dirty="0" smtClean="0"/>
            <a:t>1 copia original</a:t>
          </a:r>
          <a:endParaRPr lang="es-ES" sz="1400" kern="1200" dirty="0"/>
        </a:p>
      </dsp:txBody>
      <dsp:txXfrm>
        <a:off x="710252" y="819016"/>
        <a:ext cx="1165132" cy="280000"/>
      </dsp:txXfrm>
    </dsp:sp>
    <dsp:sp modelId="{2283FE5E-5B99-4739-8330-AA645CBC0D45}">
      <dsp:nvSpPr>
        <dsp:cNvPr id="0" name=""/>
        <dsp:cNvSpPr/>
      </dsp:nvSpPr>
      <dsp:spPr>
        <a:xfrm>
          <a:off x="436950" y="1242860"/>
          <a:ext cx="1352128" cy="999218"/>
        </a:xfrm>
        <a:prstGeom prst="rect">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E6F9E81C-6405-4733-9208-E676DEBEF19D}">
      <dsp:nvSpPr>
        <dsp:cNvPr id="0" name=""/>
        <dsp:cNvSpPr/>
      </dsp:nvSpPr>
      <dsp:spPr>
        <a:xfrm>
          <a:off x="710252" y="2060902"/>
          <a:ext cx="1165132" cy="280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5000"/>
            </a:spcAft>
          </a:pPr>
          <a:r>
            <a:rPr lang="es-ES" sz="1400" kern="1200" dirty="0" smtClean="0"/>
            <a:t>1 copia original</a:t>
          </a:r>
          <a:endParaRPr lang="es-ES" sz="1400" kern="1200" dirty="0"/>
        </a:p>
      </dsp:txBody>
      <dsp:txXfrm>
        <a:off x="710252" y="2060902"/>
        <a:ext cx="1165132" cy="28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E05AB-C500-CA44-A0A7-AC5285DD759B}">
      <dsp:nvSpPr>
        <dsp:cNvPr id="0" name=""/>
        <dsp:cNvSpPr/>
      </dsp:nvSpPr>
      <dsp:spPr>
        <a:xfrm>
          <a:off x="0" y="886"/>
          <a:ext cx="849251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3C9E765-B5B2-E344-B66C-05008A5401EE}">
      <dsp:nvSpPr>
        <dsp:cNvPr id="0" name=""/>
        <dsp:cNvSpPr/>
      </dsp:nvSpPr>
      <dsp:spPr>
        <a:xfrm>
          <a:off x="0" y="886"/>
          <a:ext cx="8492512" cy="60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s-ES" sz="2700" kern="1200" dirty="0" smtClean="0"/>
            <a:t>Es un Trabajo relacionado con los contenidos del Máster</a:t>
          </a:r>
          <a:endParaRPr lang="es-ES" sz="2700" kern="1200" dirty="0"/>
        </a:p>
      </dsp:txBody>
      <dsp:txXfrm>
        <a:off x="0" y="886"/>
        <a:ext cx="8492512" cy="604702"/>
      </dsp:txXfrm>
    </dsp:sp>
    <dsp:sp modelId="{A504B41B-6CC3-774D-92AC-2816580F7AB8}">
      <dsp:nvSpPr>
        <dsp:cNvPr id="0" name=""/>
        <dsp:cNvSpPr/>
      </dsp:nvSpPr>
      <dsp:spPr>
        <a:xfrm>
          <a:off x="0" y="605589"/>
          <a:ext cx="849251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3304138-C4CF-404D-A709-8542DE25B9F3}">
      <dsp:nvSpPr>
        <dsp:cNvPr id="0" name=""/>
        <dsp:cNvSpPr/>
      </dsp:nvSpPr>
      <dsp:spPr>
        <a:xfrm>
          <a:off x="0" y="605589"/>
          <a:ext cx="8492512" cy="60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s-ES" sz="2700" kern="1200" dirty="0" smtClean="0"/>
            <a:t>Aplicación de conocimientos, capacidades y competencias</a:t>
          </a:r>
          <a:endParaRPr lang="es-ES" sz="2700" kern="1200" dirty="0"/>
        </a:p>
      </dsp:txBody>
      <dsp:txXfrm>
        <a:off x="0" y="605589"/>
        <a:ext cx="8492512" cy="604702"/>
      </dsp:txXfrm>
    </dsp:sp>
    <dsp:sp modelId="{BAFF6B0F-3657-9041-9E1A-913E7B168FFD}">
      <dsp:nvSpPr>
        <dsp:cNvPr id="0" name=""/>
        <dsp:cNvSpPr/>
      </dsp:nvSpPr>
      <dsp:spPr>
        <a:xfrm>
          <a:off x="0" y="1210292"/>
          <a:ext cx="849251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CDFF6D8-08CB-EC46-95F6-8EEE48601355}">
      <dsp:nvSpPr>
        <dsp:cNvPr id="0" name=""/>
        <dsp:cNvSpPr/>
      </dsp:nvSpPr>
      <dsp:spPr>
        <a:xfrm>
          <a:off x="0" y="1210292"/>
          <a:ext cx="8492512" cy="60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s-ES" sz="2700" kern="1200" smtClean="0"/>
            <a:t>Orientación a la habilitación profesional</a:t>
          </a:r>
          <a:endParaRPr lang="es-ES" sz="2700" kern="1200"/>
        </a:p>
      </dsp:txBody>
      <dsp:txXfrm>
        <a:off x="0" y="1210292"/>
        <a:ext cx="8492512" cy="6047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2EB89-4433-494C-A2B6-0366FBD3A61E}">
      <dsp:nvSpPr>
        <dsp:cNvPr id="0" name=""/>
        <dsp:cNvSpPr/>
      </dsp:nvSpPr>
      <dsp:spPr>
        <a:xfrm>
          <a:off x="0" y="441688"/>
          <a:ext cx="7325672" cy="187083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s-ES" sz="4100" kern="1200" dirty="0" smtClean="0"/>
            <a:t>Todas las especialidades </a:t>
          </a:r>
        </a:p>
        <a:p>
          <a:pPr lvl="0" algn="l" defTabSz="1822450">
            <a:lnSpc>
              <a:spcPct val="90000"/>
            </a:lnSpc>
            <a:spcBef>
              <a:spcPct val="0"/>
            </a:spcBef>
            <a:spcAft>
              <a:spcPct val="35000"/>
            </a:spcAft>
          </a:pPr>
          <a:r>
            <a:rPr lang="es-ES" sz="4100" kern="1200" dirty="0" smtClean="0"/>
            <a:t>(excepto Orientación Educativa) </a:t>
          </a:r>
          <a:endParaRPr lang="es-ES" sz="4100" kern="1200" dirty="0"/>
        </a:p>
      </dsp:txBody>
      <dsp:txXfrm>
        <a:off x="91326" y="533014"/>
        <a:ext cx="7143020" cy="1688178"/>
      </dsp:txXfrm>
    </dsp:sp>
    <dsp:sp modelId="{15CE0CA4-BD8F-734F-8F45-E49B73B12CAA}">
      <dsp:nvSpPr>
        <dsp:cNvPr id="0" name=""/>
        <dsp:cNvSpPr/>
      </dsp:nvSpPr>
      <dsp:spPr>
        <a:xfrm>
          <a:off x="0" y="3016327"/>
          <a:ext cx="7325672" cy="187083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s-ES" sz="4100" kern="1200" dirty="0" smtClean="0"/>
            <a:t>Orientación Educativa</a:t>
          </a:r>
          <a:endParaRPr lang="es-ES" sz="4100" kern="1200" dirty="0"/>
        </a:p>
      </dsp:txBody>
      <dsp:txXfrm>
        <a:off x="91326" y="3107653"/>
        <a:ext cx="7143020" cy="16881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DE176-24E6-0D40-B6E9-6F31BF7498AA}">
      <dsp:nvSpPr>
        <dsp:cNvPr id="0" name=""/>
        <dsp:cNvSpPr/>
      </dsp:nvSpPr>
      <dsp:spPr>
        <a:xfrm>
          <a:off x="4290" y="847541"/>
          <a:ext cx="4010253" cy="47179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07783F3-FCC9-AA41-90CF-C30D117359E7}">
      <dsp:nvSpPr>
        <dsp:cNvPr id="0" name=""/>
        <dsp:cNvSpPr/>
      </dsp:nvSpPr>
      <dsp:spPr>
        <a:xfrm>
          <a:off x="4290" y="1024728"/>
          <a:ext cx="294607" cy="29460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FA527A3-0F0C-634D-802E-0D739CE0AEB6}">
      <dsp:nvSpPr>
        <dsp:cNvPr id="0" name=""/>
        <dsp:cNvSpPr/>
      </dsp:nvSpPr>
      <dsp:spPr>
        <a:xfrm>
          <a:off x="4290" y="0"/>
          <a:ext cx="4010253" cy="84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l" defTabSz="1555750">
            <a:lnSpc>
              <a:spcPct val="90000"/>
            </a:lnSpc>
            <a:spcBef>
              <a:spcPct val="0"/>
            </a:spcBef>
            <a:spcAft>
              <a:spcPct val="35000"/>
            </a:spcAft>
          </a:pPr>
          <a:r>
            <a:rPr lang="es-ES" sz="3500" kern="1200" dirty="0" smtClean="0"/>
            <a:t>Comisión evaluadora</a:t>
          </a:r>
          <a:endParaRPr lang="es-ES" sz="3500" kern="1200" dirty="0"/>
        </a:p>
      </dsp:txBody>
      <dsp:txXfrm>
        <a:off x="4290" y="0"/>
        <a:ext cx="4010253" cy="847541"/>
      </dsp:txXfrm>
    </dsp:sp>
    <dsp:sp modelId="{57C033F3-4A48-2A48-9614-3E25043F9CA3}">
      <dsp:nvSpPr>
        <dsp:cNvPr id="0" name=""/>
        <dsp:cNvSpPr/>
      </dsp:nvSpPr>
      <dsp:spPr>
        <a:xfrm>
          <a:off x="4290" y="1711449"/>
          <a:ext cx="294600" cy="29460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8273F2E-944E-5643-8A28-18D7230490D5}">
      <dsp:nvSpPr>
        <dsp:cNvPr id="0" name=""/>
        <dsp:cNvSpPr/>
      </dsp:nvSpPr>
      <dsp:spPr>
        <a:xfrm>
          <a:off x="285008" y="1515392"/>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S" sz="2000" kern="1200" dirty="0" smtClean="0"/>
            <a:t>3 miembros</a:t>
          </a:r>
          <a:endParaRPr lang="es-ES" sz="2000" kern="1200" dirty="0"/>
        </a:p>
      </dsp:txBody>
      <dsp:txXfrm>
        <a:off x="285008" y="1515392"/>
        <a:ext cx="3729535" cy="686714"/>
      </dsp:txXfrm>
    </dsp:sp>
    <dsp:sp modelId="{BB57C4E1-26F3-3B41-AEB8-6378F7801AD1}">
      <dsp:nvSpPr>
        <dsp:cNvPr id="0" name=""/>
        <dsp:cNvSpPr/>
      </dsp:nvSpPr>
      <dsp:spPr>
        <a:xfrm>
          <a:off x="4290" y="2398164"/>
          <a:ext cx="294600" cy="29460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D923A81-8B62-7740-A5F6-B61F0AC51C72}">
      <dsp:nvSpPr>
        <dsp:cNvPr id="0" name=""/>
        <dsp:cNvSpPr/>
      </dsp:nvSpPr>
      <dsp:spPr>
        <a:xfrm>
          <a:off x="285008" y="2202107"/>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S" sz="2000" kern="1200" dirty="0" smtClean="0"/>
            <a:t>Puede intervenir el tutor</a:t>
          </a:r>
          <a:endParaRPr lang="es-ES" sz="2000" kern="1200" dirty="0"/>
        </a:p>
      </dsp:txBody>
      <dsp:txXfrm>
        <a:off x="285008" y="2202107"/>
        <a:ext cx="3729535" cy="686714"/>
      </dsp:txXfrm>
    </dsp:sp>
    <dsp:sp modelId="{5A7A01FF-5777-1242-80FF-226276727049}">
      <dsp:nvSpPr>
        <dsp:cNvPr id="0" name=""/>
        <dsp:cNvSpPr/>
      </dsp:nvSpPr>
      <dsp:spPr>
        <a:xfrm>
          <a:off x="4215056" y="847541"/>
          <a:ext cx="4010253" cy="47179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87A00E4-6A0B-894C-A08A-26155077F984}">
      <dsp:nvSpPr>
        <dsp:cNvPr id="0" name=""/>
        <dsp:cNvSpPr/>
      </dsp:nvSpPr>
      <dsp:spPr>
        <a:xfrm>
          <a:off x="4215056" y="1024728"/>
          <a:ext cx="294607" cy="29460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8B72732-16DA-6148-B702-27D3AD670CF0}">
      <dsp:nvSpPr>
        <dsp:cNvPr id="0" name=""/>
        <dsp:cNvSpPr/>
      </dsp:nvSpPr>
      <dsp:spPr>
        <a:xfrm>
          <a:off x="4215056" y="0"/>
          <a:ext cx="4010253" cy="84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l" defTabSz="1555750">
            <a:lnSpc>
              <a:spcPct val="90000"/>
            </a:lnSpc>
            <a:spcBef>
              <a:spcPct val="0"/>
            </a:spcBef>
            <a:spcAft>
              <a:spcPct val="35000"/>
            </a:spcAft>
          </a:pPr>
          <a:r>
            <a:rPr lang="es-ES" sz="3500" kern="1200" dirty="0" smtClean="0"/>
            <a:t>Tribunal de apelación </a:t>
          </a:r>
          <a:endParaRPr lang="es-ES" sz="3500" kern="1200" dirty="0"/>
        </a:p>
      </dsp:txBody>
      <dsp:txXfrm>
        <a:off x="4215056" y="0"/>
        <a:ext cx="4010253" cy="847541"/>
      </dsp:txXfrm>
    </dsp:sp>
    <dsp:sp modelId="{F99C9AAF-77A6-664D-AFF5-13161178F0C8}">
      <dsp:nvSpPr>
        <dsp:cNvPr id="0" name=""/>
        <dsp:cNvSpPr/>
      </dsp:nvSpPr>
      <dsp:spPr>
        <a:xfrm>
          <a:off x="4215056" y="1711449"/>
          <a:ext cx="294600" cy="29460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EBC1313-8F11-2D45-85BD-75499312EBD5}">
      <dsp:nvSpPr>
        <dsp:cNvPr id="0" name=""/>
        <dsp:cNvSpPr/>
      </dsp:nvSpPr>
      <dsp:spPr>
        <a:xfrm>
          <a:off x="4495774" y="1515392"/>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S" sz="2000" kern="1200" dirty="0" smtClean="0"/>
            <a:t>3 miembros</a:t>
          </a:r>
          <a:endParaRPr lang="es-ES" sz="2000" kern="1200" dirty="0"/>
        </a:p>
      </dsp:txBody>
      <dsp:txXfrm>
        <a:off x="4495774" y="1515392"/>
        <a:ext cx="3729535" cy="686714"/>
      </dsp:txXfrm>
    </dsp:sp>
    <dsp:sp modelId="{2BA5CB2B-3C85-B248-8B49-E9308FCD73B8}">
      <dsp:nvSpPr>
        <dsp:cNvPr id="0" name=""/>
        <dsp:cNvSpPr/>
      </dsp:nvSpPr>
      <dsp:spPr>
        <a:xfrm>
          <a:off x="4215056" y="2398164"/>
          <a:ext cx="294600" cy="29460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ED5D8B4-9FBE-564A-976C-1CACC7B5216D}">
      <dsp:nvSpPr>
        <dsp:cNvPr id="0" name=""/>
        <dsp:cNvSpPr/>
      </dsp:nvSpPr>
      <dsp:spPr>
        <a:xfrm>
          <a:off x="4495774" y="2202107"/>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S" sz="2000" kern="1200" dirty="0" smtClean="0"/>
            <a:t>No interviene el tutor</a:t>
          </a:r>
        </a:p>
      </dsp:txBody>
      <dsp:txXfrm>
        <a:off x="4495774" y="2202107"/>
        <a:ext cx="3729535" cy="686714"/>
      </dsp:txXfrm>
    </dsp:sp>
    <dsp:sp modelId="{E270A21A-F4B2-8D4F-9250-318202458A18}">
      <dsp:nvSpPr>
        <dsp:cNvPr id="0" name=""/>
        <dsp:cNvSpPr/>
      </dsp:nvSpPr>
      <dsp:spPr>
        <a:xfrm>
          <a:off x="4215056" y="3084878"/>
          <a:ext cx="294600" cy="29460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44C4A33-5241-654F-8C03-962935E64253}">
      <dsp:nvSpPr>
        <dsp:cNvPr id="0" name=""/>
        <dsp:cNvSpPr/>
      </dsp:nvSpPr>
      <dsp:spPr>
        <a:xfrm>
          <a:off x="4495774" y="2888821"/>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S" sz="2000" kern="1200" dirty="0" smtClean="0"/>
            <a:t>No interviene ningún miembro de la comisión evaluadora</a:t>
          </a:r>
        </a:p>
      </dsp:txBody>
      <dsp:txXfrm>
        <a:off x="4495774" y="2888821"/>
        <a:ext cx="3729535" cy="6867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246C6-833D-EA44-A9F9-300C4FBA1085}">
      <dsp:nvSpPr>
        <dsp:cNvPr id="0" name=""/>
        <dsp:cNvSpPr/>
      </dsp:nvSpPr>
      <dsp:spPr>
        <a:xfrm>
          <a:off x="0" y="2560"/>
          <a:ext cx="813121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2508636-53C0-9441-ACEA-4DBB648057E4}">
      <dsp:nvSpPr>
        <dsp:cNvPr id="0" name=""/>
        <dsp:cNvSpPr/>
      </dsp:nvSpPr>
      <dsp:spPr>
        <a:xfrm>
          <a:off x="0" y="2560"/>
          <a:ext cx="1626243" cy="523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es-ES" sz="2400" kern="1200" dirty="0"/>
        </a:p>
      </dsp:txBody>
      <dsp:txXfrm>
        <a:off x="0" y="2560"/>
        <a:ext cx="1626243" cy="5239240"/>
      </dsp:txXfrm>
    </dsp:sp>
    <dsp:sp modelId="{76E37600-73B0-EE44-93CD-8F4A6CDF8A0E}">
      <dsp:nvSpPr>
        <dsp:cNvPr id="0" name=""/>
        <dsp:cNvSpPr/>
      </dsp:nvSpPr>
      <dsp:spPr>
        <a:xfrm>
          <a:off x="1748211" y="37928"/>
          <a:ext cx="6383003" cy="707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t>Aspectos formales</a:t>
          </a:r>
        </a:p>
      </dsp:txBody>
      <dsp:txXfrm>
        <a:off x="1748211" y="37928"/>
        <a:ext cx="6383003" cy="707348"/>
      </dsp:txXfrm>
    </dsp:sp>
    <dsp:sp modelId="{45903ECE-FB8B-654C-862A-2AD0800AEF69}">
      <dsp:nvSpPr>
        <dsp:cNvPr id="0" name=""/>
        <dsp:cNvSpPr/>
      </dsp:nvSpPr>
      <dsp:spPr>
        <a:xfrm>
          <a:off x="1626243" y="745276"/>
          <a:ext cx="650497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33876B8-7D2C-F343-8285-FFAAB0300C60}">
      <dsp:nvSpPr>
        <dsp:cNvPr id="0" name=""/>
        <dsp:cNvSpPr/>
      </dsp:nvSpPr>
      <dsp:spPr>
        <a:xfrm>
          <a:off x="1748211" y="780644"/>
          <a:ext cx="6383003" cy="707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t>Dominio de las competencias adquiridas</a:t>
          </a:r>
          <a:endParaRPr lang="es-ES" sz="2400" kern="1200" dirty="0"/>
        </a:p>
      </dsp:txBody>
      <dsp:txXfrm>
        <a:off x="1748211" y="780644"/>
        <a:ext cx="6383003" cy="707348"/>
      </dsp:txXfrm>
    </dsp:sp>
    <dsp:sp modelId="{87292D35-86B4-E449-B5DF-AFC10E708227}">
      <dsp:nvSpPr>
        <dsp:cNvPr id="0" name=""/>
        <dsp:cNvSpPr/>
      </dsp:nvSpPr>
      <dsp:spPr>
        <a:xfrm>
          <a:off x="1626243" y="1487992"/>
          <a:ext cx="650497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2CA8271-6ED0-AF4A-9627-897FB712CBEB}">
      <dsp:nvSpPr>
        <dsp:cNvPr id="0" name=""/>
        <dsp:cNvSpPr/>
      </dsp:nvSpPr>
      <dsp:spPr>
        <a:xfrm>
          <a:off x="1748211" y="1523360"/>
          <a:ext cx="6383003" cy="707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t>Dominio de las habilidades comunicativas y tecnológicas</a:t>
          </a:r>
          <a:endParaRPr lang="es-ES" sz="2400" kern="1200" dirty="0"/>
        </a:p>
      </dsp:txBody>
      <dsp:txXfrm>
        <a:off x="1748211" y="1523360"/>
        <a:ext cx="6383003" cy="707348"/>
      </dsp:txXfrm>
    </dsp:sp>
    <dsp:sp modelId="{0BB5BA05-BFB2-2044-B8CE-D2D46161D129}">
      <dsp:nvSpPr>
        <dsp:cNvPr id="0" name=""/>
        <dsp:cNvSpPr/>
      </dsp:nvSpPr>
      <dsp:spPr>
        <a:xfrm>
          <a:off x="1626243" y="2230708"/>
          <a:ext cx="650497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9DA87F7-A291-5C40-BD8A-605576B2C56C}">
      <dsp:nvSpPr>
        <dsp:cNvPr id="0" name=""/>
        <dsp:cNvSpPr/>
      </dsp:nvSpPr>
      <dsp:spPr>
        <a:xfrm>
          <a:off x="1748211" y="2266076"/>
          <a:ext cx="6383003" cy="707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t>Capacidad de Análisis</a:t>
          </a:r>
          <a:endParaRPr lang="es-ES" sz="2400" kern="1200" dirty="0"/>
        </a:p>
      </dsp:txBody>
      <dsp:txXfrm>
        <a:off x="1748211" y="2266076"/>
        <a:ext cx="6383003" cy="707348"/>
      </dsp:txXfrm>
    </dsp:sp>
    <dsp:sp modelId="{0EB41DE4-F96D-3D45-A304-F21B79101D76}">
      <dsp:nvSpPr>
        <dsp:cNvPr id="0" name=""/>
        <dsp:cNvSpPr/>
      </dsp:nvSpPr>
      <dsp:spPr>
        <a:xfrm>
          <a:off x="1626243" y="2973425"/>
          <a:ext cx="650497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BBE7DDE1-5D92-8D48-933B-9EA9500AF637}">
      <dsp:nvSpPr>
        <dsp:cNvPr id="0" name=""/>
        <dsp:cNvSpPr/>
      </dsp:nvSpPr>
      <dsp:spPr>
        <a:xfrm>
          <a:off x="1748211" y="3008792"/>
          <a:ext cx="6383003" cy="707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t>Capacidad de reflexión</a:t>
          </a:r>
          <a:endParaRPr lang="es-ES" sz="2400" kern="1200" dirty="0"/>
        </a:p>
      </dsp:txBody>
      <dsp:txXfrm>
        <a:off x="1748211" y="3008792"/>
        <a:ext cx="6383003" cy="707348"/>
      </dsp:txXfrm>
    </dsp:sp>
    <dsp:sp modelId="{9E950AE1-8E69-8B4F-B64A-DFEEB396C4A7}">
      <dsp:nvSpPr>
        <dsp:cNvPr id="0" name=""/>
        <dsp:cNvSpPr/>
      </dsp:nvSpPr>
      <dsp:spPr>
        <a:xfrm>
          <a:off x="1626243" y="3716141"/>
          <a:ext cx="650497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EF880E75-5FE3-9449-89C7-22A9D6BB2880}">
      <dsp:nvSpPr>
        <dsp:cNvPr id="0" name=""/>
        <dsp:cNvSpPr/>
      </dsp:nvSpPr>
      <dsp:spPr>
        <a:xfrm>
          <a:off x="1748211" y="3751508"/>
          <a:ext cx="6383003" cy="707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t>Claridad en la redacción y en la presentación</a:t>
          </a:r>
          <a:endParaRPr lang="es-ES" sz="2400" kern="1200" dirty="0"/>
        </a:p>
      </dsp:txBody>
      <dsp:txXfrm>
        <a:off x="1748211" y="3751508"/>
        <a:ext cx="6383003" cy="707348"/>
      </dsp:txXfrm>
    </dsp:sp>
    <dsp:sp modelId="{C46F5F8A-5FEF-0945-99CB-EAFCB19C3B7C}">
      <dsp:nvSpPr>
        <dsp:cNvPr id="0" name=""/>
        <dsp:cNvSpPr/>
      </dsp:nvSpPr>
      <dsp:spPr>
        <a:xfrm>
          <a:off x="1626243" y="4458857"/>
          <a:ext cx="650497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A76A6F1-B875-0240-92BD-B30570D90BA2}">
      <dsp:nvSpPr>
        <dsp:cNvPr id="0" name=""/>
        <dsp:cNvSpPr/>
      </dsp:nvSpPr>
      <dsp:spPr>
        <a:xfrm>
          <a:off x="1748211" y="4494224"/>
          <a:ext cx="6383003" cy="707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t>Adecuado uso de la fuentes bibliográficas y documentales</a:t>
          </a:r>
        </a:p>
        <a:p>
          <a:pPr lvl="0" algn="l" defTabSz="1066800">
            <a:lnSpc>
              <a:spcPct val="90000"/>
            </a:lnSpc>
            <a:spcBef>
              <a:spcPct val="0"/>
            </a:spcBef>
            <a:spcAft>
              <a:spcPct val="35000"/>
            </a:spcAft>
          </a:pPr>
          <a:endParaRPr lang="es-ES" sz="2400" kern="1200" dirty="0"/>
        </a:p>
      </dsp:txBody>
      <dsp:txXfrm>
        <a:off x="1748211" y="4494224"/>
        <a:ext cx="6383003" cy="707348"/>
      </dsp:txXfrm>
    </dsp:sp>
    <dsp:sp modelId="{068D6544-F0EA-1349-8159-1D51925BF188}">
      <dsp:nvSpPr>
        <dsp:cNvPr id="0" name=""/>
        <dsp:cNvSpPr/>
      </dsp:nvSpPr>
      <dsp:spPr>
        <a:xfrm>
          <a:off x="1626243" y="5201573"/>
          <a:ext cx="650497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4"/>
            <a:ext cx="2945659" cy="493632"/>
          </a:xfrm>
          <a:prstGeom prst="rect">
            <a:avLst/>
          </a:prstGeom>
        </p:spPr>
        <p:txBody>
          <a:bodyPr vert="horz" lIns="90246" tIns="45123" rIns="90246" bIns="45123" rtlCol="0"/>
          <a:lstStyle>
            <a:lvl1pPr algn="l">
              <a:defRPr sz="1200"/>
            </a:lvl1pPr>
          </a:lstStyle>
          <a:p>
            <a:endParaRPr lang="es-ES"/>
          </a:p>
        </p:txBody>
      </p:sp>
      <p:sp>
        <p:nvSpPr>
          <p:cNvPr id="3" name="2 Marcador de fecha"/>
          <p:cNvSpPr>
            <a:spLocks noGrp="1"/>
          </p:cNvSpPr>
          <p:nvPr>
            <p:ph type="dt" idx="1"/>
          </p:nvPr>
        </p:nvSpPr>
        <p:spPr>
          <a:xfrm>
            <a:off x="3850443" y="4"/>
            <a:ext cx="2945659" cy="493632"/>
          </a:xfrm>
          <a:prstGeom prst="rect">
            <a:avLst/>
          </a:prstGeom>
        </p:spPr>
        <p:txBody>
          <a:bodyPr vert="horz" lIns="90246" tIns="45123" rIns="90246" bIns="45123" rtlCol="0"/>
          <a:lstStyle>
            <a:lvl1pPr algn="r">
              <a:defRPr sz="1200"/>
            </a:lvl1pPr>
          </a:lstStyle>
          <a:p>
            <a:fld id="{25749C78-A42F-4411-ADEA-9C4A7B6723D2}" type="datetimeFigureOut">
              <a:rPr lang="es-ES" smtClean="0"/>
              <a:pPr/>
              <a:t>14/12/2020</a:t>
            </a:fld>
            <a:endParaRPr lang="es-ES"/>
          </a:p>
        </p:txBody>
      </p:sp>
      <p:sp>
        <p:nvSpPr>
          <p:cNvPr id="4" name="3 Marcador de imagen de diapositiva"/>
          <p:cNvSpPr>
            <a:spLocks noGrp="1" noRot="1" noChangeAspect="1"/>
          </p:cNvSpPr>
          <p:nvPr>
            <p:ph type="sldImg" idx="2"/>
          </p:nvPr>
        </p:nvSpPr>
        <p:spPr>
          <a:xfrm>
            <a:off x="928688" y="738188"/>
            <a:ext cx="4941887" cy="3705225"/>
          </a:xfrm>
          <a:prstGeom prst="rect">
            <a:avLst/>
          </a:prstGeom>
          <a:noFill/>
          <a:ln w="12700">
            <a:solidFill>
              <a:prstClr val="black"/>
            </a:solidFill>
          </a:ln>
        </p:spPr>
        <p:txBody>
          <a:bodyPr vert="horz" lIns="90246" tIns="45123" rIns="90246" bIns="45123" rtlCol="0" anchor="ctr"/>
          <a:lstStyle/>
          <a:p>
            <a:endParaRPr lang="es-ES"/>
          </a:p>
        </p:txBody>
      </p:sp>
      <p:sp>
        <p:nvSpPr>
          <p:cNvPr id="5" name="4 Marcador de notas"/>
          <p:cNvSpPr>
            <a:spLocks noGrp="1"/>
          </p:cNvSpPr>
          <p:nvPr>
            <p:ph type="body" sz="quarter" idx="3"/>
          </p:nvPr>
        </p:nvSpPr>
        <p:spPr>
          <a:xfrm>
            <a:off x="679768" y="4689516"/>
            <a:ext cx="5438140" cy="4442698"/>
          </a:xfrm>
          <a:prstGeom prst="rect">
            <a:avLst/>
          </a:prstGeom>
        </p:spPr>
        <p:txBody>
          <a:bodyPr vert="horz" lIns="90246" tIns="45123" rIns="90246" bIns="4512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377320"/>
            <a:ext cx="2945659" cy="493632"/>
          </a:xfrm>
          <a:prstGeom prst="rect">
            <a:avLst/>
          </a:prstGeom>
        </p:spPr>
        <p:txBody>
          <a:bodyPr vert="horz" lIns="90246" tIns="45123" rIns="90246" bIns="45123"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377320"/>
            <a:ext cx="2945659" cy="493632"/>
          </a:xfrm>
          <a:prstGeom prst="rect">
            <a:avLst/>
          </a:prstGeom>
        </p:spPr>
        <p:txBody>
          <a:bodyPr vert="horz" lIns="90246" tIns="45123" rIns="90246" bIns="45123" rtlCol="0" anchor="b"/>
          <a:lstStyle>
            <a:lvl1pPr algn="r">
              <a:defRPr sz="1200"/>
            </a:lvl1pPr>
          </a:lstStyle>
          <a:p>
            <a:fld id="{ED1BDE72-7AFD-46A8-9030-05D61F494B7C}"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8688" y="738188"/>
            <a:ext cx="4941887" cy="37052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58F087A-59EE-49C1-8654-F87902D1D832}" type="slidenum">
              <a:rPr lang="es-ES" smtClean="0"/>
              <a:pPr/>
              <a:t>5</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imagen de diapositiva 1"/>
          <p:cNvSpPr>
            <a:spLocks noGrp="1" noRot="1" noChangeAspect="1" noTextEdit="1"/>
          </p:cNvSpPr>
          <p:nvPr>
            <p:ph type="sldImg"/>
          </p:nvPr>
        </p:nvSpPr>
        <p:spPr bwMode="auto">
          <a:xfrm>
            <a:off x="928688" y="738188"/>
            <a:ext cx="4941887" cy="3705225"/>
          </a:xfrm>
          <a:noFill/>
          <a:ln>
            <a:solidFill>
              <a:srgbClr val="000000"/>
            </a:solidFill>
            <a:miter lim="800000"/>
            <a:headEnd/>
            <a:tailEnd/>
          </a:ln>
        </p:spPr>
      </p:sp>
      <p:sp>
        <p:nvSpPr>
          <p:cNvPr id="16387"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6388" name="Marcador de número de diapositiva 3"/>
          <p:cNvSpPr>
            <a:spLocks noGrp="1"/>
          </p:cNvSpPr>
          <p:nvPr>
            <p:ph type="sldNum" sz="quarter" idx="5"/>
          </p:nvPr>
        </p:nvSpPr>
        <p:spPr bwMode="auto">
          <a:noFill/>
          <a:ln>
            <a:miter lim="800000"/>
            <a:headEnd/>
            <a:tailEnd/>
          </a:ln>
        </p:spPr>
        <p:txBody>
          <a:bodyPr/>
          <a:lstStyle/>
          <a:p>
            <a:fld id="{155B7CAB-BEFC-40E8-AA6B-07C5D40F536C}" type="slidenum">
              <a:rPr lang="es-ES"/>
              <a:pPr/>
              <a:t>45</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8688" y="738188"/>
            <a:ext cx="4941887" cy="37052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58F087A-59EE-49C1-8654-F87902D1D832}" type="slidenum">
              <a:rPr lang="es-ES" smtClean="0"/>
              <a:pPr/>
              <a:t>50</a:t>
            </a:fld>
            <a:endParaRPr lang="es-ES"/>
          </a:p>
        </p:txBody>
      </p:sp>
    </p:spTree>
    <p:extLst>
      <p:ext uri="{BB962C8B-B14F-4D97-AF65-F5344CB8AC3E}">
        <p14:creationId xmlns:p14="http://schemas.microsoft.com/office/powerpoint/2010/main" val="331324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28C3166-43AF-48D6-A368-3C41939EEDE6}" type="datetime1">
              <a:rPr lang="es-ES" smtClean="0"/>
              <a:pPr/>
              <a:t>14/12/2020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A7F3B0-8A15-4091-BC9F-90448F89E6A5}"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06B3972-F492-4123-BE6D-94CD65F515B1}" type="datetime1">
              <a:rPr lang="es-ES" smtClean="0"/>
              <a:pPr/>
              <a:t>14/12/2020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A7F3B0-8A15-4091-BC9F-90448F89E6A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363A8CA-C5AA-4AD1-8430-E56253BB4C53}" type="datetime1">
              <a:rPr lang="es-ES" smtClean="0"/>
              <a:pPr/>
              <a:t>14/12/2020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A7F3B0-8A15-4091-BC9F-90448F89E6A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7C4CD39-774C-4D96-964B-83870A6032FB}" type="datetime1">
              <a:rPr lang="es-ES" smtClean="0"/>
              <a:pPr/>
              <a:t>14/12/2020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A7F3B0-8A15-4091-BC9F-90448F89E6A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F95623A-C452-4753-BD1C-DFC067C494B4}" type="datetime1">
              <a:rPr lang="es-ES" smtClean="0"/>
              <a:pPr/>
              <a:t>14/12/2020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A7F3B0-8A15-4091-BC9F-90448F89E6A5}"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6D2A3EE-6E4D-488A-814D-16CFB620917B}" type="datetime1">
              <a:rPr lang="es-ES" smtClean="0"/>
              <a:pPr/>
              <a:t>14/12/2020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8A7F3B0-8A15-4091-BC9F-90448F89E6A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1613906-2432-4FA4-8B19-E24965234C13}" type="datetime1">
              <a:rPr lang="es-ES" smtClean="0"/>
              <a:pPr/>
              <a:t>14/12/2020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8A7F3B0-8A15-4091-BC9F-90448F89E6A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EC9C768-597F-4454-A497-04A20F114D7A}" type="datetime1">
              <a:rPr lang="es-ES" smtClean="0"/>
              <a:pPr/>
              <a:t>14/12/2020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8A7F3B0-8A15-4091-BC9F-90448F89E6A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D138D9F-532B-4E02-9566-3E32F8C8100E}" type="datetime1">
              <a:rPr lang="es-ES" smtClean="0"/>
              <a:pPr/>
              <a:t>14/12/2020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8A7F3B0-8A15-4091-BC9F-90448F89E6A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BFBFC13-D956-4070-A9A7-8F8D24A4F09A}" type="datetime1">
              <a:rPr lang="es-ES" smtClean="0"/>
              <a:pPr/>
              <a:t>14/12/2020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8A7F3B0-8A15-4091-BC9F-90448F89E6A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396F84-851F-4D86-8E72-C0079D27657F}" type="datetime1">
              <a:rPr lang="es-ES" smtClean="0"/>
              <a:pPr/>
              <a:t>14/12/2020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8A7F3B0-8A15-4091-BC9F-90448F89E6A5}"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8CBB7-7782-4815-A83E-650CACF311BC}" type="datetime1">
              <a:rPr lang="es-ES" smtClean="0"/>
              <a:pPr/>
              <a:t>14/12/2020</a:t>
            </a:fld>
            <a:endParaRPr lang="es-ES"/>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7F3B0-8A15-4091-BC9F-90448F89E6A5}"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masteroficial.us.es/maes/sites/masteroficial.us.es.maes/files/modelo_representacion.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practicasmaes@us.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masteroficial.us.es/maes/tutores/visualizar"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masteroficial.us.es/maes/tutores/formulario-preferencia"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hyperlink" Target="https://masteroficial.us.es/maes/"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masteroficial.us.es/maes/"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4" name="Marcador de número de diapositiva 3"/>
          <p:cNvSpPr>
            <a:spLocks noGrp="1"/>
          </p:cNvSpPr>
          <p:nvPr>
            <p:ph type="sldNum" sz="quarter" idx="12"/>
          </p:nvPr>
        </p:nvSpPr>
        <p:spPr/>
        <p:txBody>
          <a:bodyPr/>
          <a:lstStyle/>
          <a:p>
            <a:fld id="{6CA04BB9-4833-FC4F-8C9C-FA3065936940}" type="slidenum">
              <a:rPr lang="es-ES_tradnl" smtClean="0"/>
              <a:pPr/>
              <a:t>1</a:t>
            </a:fld>
            <a:endParaRPr lang="es-ES_tradnl"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1" y="232757"/>
            <a:ext cx="2001287" cy="1338349"/>
          </a:xfrm>
          <a:prstGeom prst="rect">
            <a:avLst/>
          </a:prstGeom>
        </p:spPr>
      </p:pic>
      <p:sp>
        <p:nvSpPr>
          <p:cNvPr id="2" name="CuadroTexto 1"/>
          <p:cNvSpPr txBox="1"/>
          <p:nvPr/>
        </p:nvSpPr>
        <p:spPr>
          <a:xfrm>
            <a:off x="2843808" y="44624"/>
            <a:ext cx="3096344" cy="523220"/>
          </a:xfrm>
          <a:prstGeom prst="rect">
            <a:avLst/>
          </a:prstGeom>
          <a:solidFill>
            <a:schemeClr val="bg1"/>
          </a:solidFill>
        </p:spPr>
        <p:txBody>
          <a:bodyPr wrap="square" rtlCol="0">
            <a:spAutoFit/>
          </a:bodyPr>
          <a:lstStyle/>
          <a:p>
            <a:pPr algn="ctr"/>
            <a:r>
              <a:rPr lang="es-ES" sz="2800" b="1" dirty="0" smtClean="0">
                <a:solidFill>
                  <a:srgbClr val="C00000"/>
                </a:solidFill>
              </a:rPr>
              <a:t>Curso 2020/2021</a:t>
            </a:r>
            <a:endParaRPr lang="es-ES" sz="2800" b="1" dirty="0">
              <a:solidFill>
                <a:srgbClr val="C00000"/>
              </a:solidFill>
            </a:endParaRPr>
          </a:p>
        </p:txBody>
      </p:sp>
    </p:spTree>
    <p:extLst>
      <p:ext uri="{BB962C8B-B14F-4D97-AF65-F5344CB8AC3E}">
        <p14:creationId xmlns:p14="http://schemas.microsoft.com/office/powerpoint/2010/main" val="4237417009"/>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002060"/>
          </a:solidFill>
        </p:spPr>
        <p:txBody>
          <a:bodyPr/>
          <a:lstStyle/>
          <a:p>
            <a:r>
              <a:rPr lang="es-ES" dirty="0" smtClean="0">
                <a:solidFill>
                  <a:schemeClr val="bg1"/>
                </a:solidFill>
              </a:rPr>
              <a:t>TEMPORALIZACIÓN</a:t>
            </a:r>
            <a:endParaRPr lang="es-ES" dirty="0">
              <a:solidFill>
                <a:schemeClr val="bg1"/>
              </a:solidFill>
            </a:endParaRPr>
          </a:p>
        </p:txBody>
      </p:sp>
      <p:sp>
        <p:nvSpPr>
          <p:cNvPr id="3" name="2 Marcador de contenido"/>
          <p:cNvSpPr>
            <a:spLocks noGrp="1"/>
          </p:cNvSpPr>
          <p:nvPr>
            <p:ph idx="1"/>
          </p:nvPr>
        </p:nvSpPr>
        <p:spPr>
          <a:solidFill>
            <a:schemeClr val="bg2"/>
          </a:solidFill>
        </p:spPr>
        <p:txBody>
          <a:bodyPr>
            <a:normAutofit fontScale="92500"/>
          </a:bodyPr>
          <a:lstStyle/>
          <a:p>
            <a:pPr algn="ctr">
              <a:buNone/>
            </a:pPr>
            <a:r>
              <a:rPr lang="es-ES" sz="4000" b="1" dirty="0" smtClean="0">
                <a:latin typeface="Arial Black" pitchFamily="34" charset="0"/>
              </a:rPr>
              <a:t>PRÁCTICAS EXTERNAS </a:t>
            </a:r>
          </a:p>
          <a:p>
            <a:pPr algn="ctr">
              <a:buNone/>
            </a:pPr>
            <a:r>
              <a:rPr lang="es-ES" b="1" dirty="0" smtClean="0">
                <a:solidFill>
                  <a:srgbClr val="C00000"/>
                </a:solidFill>
                <a:latin typeface="Arial Black" pitchFamily="34" charset="0"/>
              </a:rPr>
              <a:t>10 ECTS = 250 horas de trabajo</a:t>
            </a:r>
          </a:p>
          <a:p>
            <a:pPr algn="ctr">
              <a:buNone/>
            </a:pPr>
            <a:r>
              <a:rPr lang="es-ES" b="1" dirty="0">
                <a:solidFill>
                  <a:srgbClr val="C00000"/>
                </a:solidFill>
                <a:latin typeface="Arial Black" pitchFamily="34" charset="0"/>
              </a:rPr>
              <a:t> </a:t>
            </a:r>
            <a:r>
              <a:rPr lang="es-ES" b="1" dirty="0" smtClean="0">
                <a:solidFill>
                  <a:srgbClr val="C00000"/>
                </a:solidFill>
                <a:latin typeface="Arial Black" pitchFamily="34" charset="0"/>
              </a:rPr>
              <a:t>                 del alumnado</a:t>
            </a:r>
          </a:p>
          <a:p>
            <a:r>
              <a:rPr lang="es-ES" b="1" u="sng" dirty="0" smtClean="0">
                <a:solidFill>
                  <a:srgbClr val="002060"/>
                </a:solidFill>
              </a:rPr>
              <a:t>100 horas </a:t>
            </a:r>
            <a:r>
              <a:rPr lang="es-ES" b="1" dirty="0" smtClean="0">
                <a:solidFill>
                  <a:srgbClr val="002060"/>
                </a:solidFill>
              </a:rPr>
              <a:t>de prácticas </a:t>
            </a:r>
            <a:r>
              <a:rPr lang="es-ES" b="1" u="sng" dirty="0" smtClean="0">
                <a:solidFill>
                  <a:srgbClr val="002060"/>
                </a:solidFill>
              </a:rPr>
              <a:t>presenciales en el Centro</a:t>
            </a:r>
            <a:r>
              <a:rPr lang="es-ES" b="1" dirty="0" smtClean="0">
                <a:solidFill>
                  <a:srgbClr val="002060"/>
                </a:solidFill>
              </a:rPr>
              <a:t> </a:t>
            </a:r>
            <a:r>
              <a:rPr lang="es-ES" b="1" u="sng" dirty="0" smtClean="0">
                <a:solidFill>
                  <a:srgbClr val="002060"/>
                </a:solidFill>
              </a:rPr>
              <a:t>educativo</a:t>
            </a:r>
            <a:r>
              <a:rPr lang="es-ES" dirty="0" smtClean="0"/>
              <a:t> dirigidas por el profesor-tutor asignado</a:t>
            </a:r>
          </a:p>
          <a:p>
            <a:r>
              <a:rPr lang="es-ES" dirty="0" smtClean="0"/>
              <a:t>150 horas dedicadas a la planificación de actividades docentes, preparación de materiales, lecturas, redacción de una </a:t>
            </a:r>
            <a:r>
              <a:rPr lang="es-ES" b="1" u="sng" dirty="0" smtClean="0"/>
              <a:t>Memoria de Prácticas</a:t>
            </a:r>
            <a:r>
              <a:rPr lang="es-ES" dirty="0" smtClean="0"/>
              <a:t>.</a:t>
            </a:r>
            <a:endParaRPr lang="es-ES" dirty="0"/>
          </a:p>
        </p:txBody>
      </p:sp>
      <p:sp>
        <p:nvSpPr>
          <p:cNvPr id="4" name="3 Marcador de número de diapositiva"/>
          <p:cNvSpPr>
            <a:spLocks noGrp="1"/>
          </p:cNvSpPr>
          <p:nvPr>
            <p:ph type="sldNum" sz="quarter" idx="12"/>
          </p:nvPr>
        </p:nvSpPr>
        <p:spPr/>
        <p:txBody>
          <a:bodyPr/>
          <a:lstStyle/>
          <a:p>
            <a:fld id="{4322D376-7629-4C9F-886F-9A81B1F3C1E5}" type="slidenum">
              <a:rPr lang="es-ES" smtClean="0"/>
              <a:pPr/>
              <a:t>10</a:t>
            </a:fld>
            <a:endParaRPr lang="es-ES"/>
          </a:p>
        </p:txBody>
      </p:sp>
      <p:sp>
        <p:nvSpPr>
          <p:cNvPr id="6" name="Flecha derecha 5"/>
          <p:cNvSpPr/>
          <p:nvPr/>
        </p:nvSpPr>
        <p:spPr>
          <a:xfrm rot="20836396">
            <a:off x="724854" y="2763101"/>
            <a:ext cx="1300206" cy="537851"/>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algn="ctr"/>
            <a:r>
              <a:rPr lang="es-ES" sz="1200" b="1" dirty="0" smtClean="0">
                <a:solidFill>
                  <a:srgbClr val="C00000"/>
                </a:solidFill>
                <a:latin typeface="Elephant" panose="02020904090505020303" pitchFamily="18" charset="0"/>
              </a:rPr>
              <a:t>Carga lectiva</a:t>
            </a:r>
            <a:endParaRPr lang="es-ES" sz="1200" b="1" dirty="0">
              <a:solidFill>
                <a:srgbClr val="C00000"/>
              </a:solidFill>
              <a:latin typeface="Elephant" panose="02020904090505020303"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B8A7F3B0-8A15-4091-BC9F-90448F89E6A5}" type="slidenum">
              <a:rPr lang="es-ES" smtClean="0"/>
              <a:pPr/>
              <a:t>11</a:t>
            </a:fld>
            <a:endParaRPr lang="es-ES"/>
          </a:p>
        </p:txBody>
      </p:sp>
      <p:sp>
        <p:nvSpPr>
          <p:cNvPr id="5" name="Título 1"/>
          <p:cNvSpPr>
            <a:spLocks noGrp="1"/>
          </p:cNvSpPr>
          <p:nvPr>
            <p:ph type="title"/>
          </p:nvPr>
        </p:nvSpPr>
        <p:spPr>
          <a:xfrm>
            <a:off x="457200" y="274638"/>
            <a:ext cx="8229600" cy="706090"/>
          </a:xfrm>
        </p:spPr>
        <p:style>
          <a:lnRef idx="1">
            <a:schemeClr val="dk1"/>
          </a:lnRef>
          <a:fillRef idx="2">
            <a:schemeClr val="dk1"/>
          </a:fillRef>
          <a:effectRef idx="1">
            <a:schemeClr val="dk1"/>
          </a:effectRef>
          <a:fontRef idx="minor">
            <a:schemeClr val="dk1"/>
          </a:fontRef>
        </p:style>
        <p:txBody>
          <a:bodyPr>
            <a:normAutofit fontScale="90000"/>
          </a:bodyPr>
          <a:lstStyle/>
          <a:p>
            <a:r>
              <a:rPr lang="es-ES" dirty="0" smtClean="0">
                <a:solidFill>
                  <a:srgbClr val="002060"/>
                </a:solidFill>
              </a:rPr>
              <a:t>Acta de selección (credencial)</a:t>
            </a:r>
            <a:endParaRPr lang="es-ES" dirty="0">
              <a:solidFill>
                <a:srgbClr val="002060"/>
              </a:solidFill>
            </a:endParaRPr>
          </a:p>
        </p:txBody>
      </p:sp>
      <p:sp>
        <p:nvSpPr>
          <p:cNvPr id="10" name="CuadroTexto 9"/>
          <p:cNvSpPr txBox="1"/>
          <p:nvPr/>
        </p:nvSpPr>
        <p:spPr>
          <a:xfrm>
            <a:off x="1187624" y="1018475"/>
            <a:ext cx="6768752" cy="369332"/>
          </a:xfrm>
          <a:prstGeom prst="rect">
            <a:avLst/>
          </a:prstGeom>
          <a:solidFill>
            <a:srgbClr val="FFC000"/>
          </a:solidFill>
        </p:spPr>
        <p:txBody>
          <a:bodyPr wrap="square" rtlCol="0">
            <a:spAutoFit/>
          </a:bodyPr>
          <a:lstStyle/>
          <a:p>
            <a:r>
              <a:rPr lang="es-ES_tradnl" b="1" dirty="0" smtClean="0"/>
              <a:t>Descargar en                       https://masteroficial.us.es/maes/ </a:t>
            </a:r>
            <a:endParaRPr lang="es-ES_tradnl" b="1" dirty="0"/>
          </a:p>
        </p:txBody>
      </p:sp>
      <p:sp>
        <p:nvSpPr>
          <p:cNvPr id="11" name="Flecha derecha 10"/>
          <p:cNvSpPr/>
          <p:nvPr/>
        </p:nvSpPr>
        <p:spPr>
          <a:xfrm>
            <a:off x="2627784" y="1077523"/>
            <a:ext cx="936104" cy="292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Proceso alternativo 6"/>
          <p:cNvSpPr/>
          <p:nvPr/>
        </p:nvSpPr>
        <p:spPr>
          <a:xfrm>
            <a:off x="457200" y="1448921"/>
            <a:ext cx="8229600" cy="574800"/>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_tradnl" sz="2000" dirty="0" smtClean="0"/>
              <a:t>El estudiante debe cumplimentar y firmar 5 copias originales</a:t>
            </a:r>
          </a:p>
          <a:p>
            <a:pPr algn="ctr"/>
            <a:r>
              <a:rPr lang="es-ES_tradnl" sz="2000" dirty="0" smtClean="0"/>
              <a:t> del acta de selección</a:t>
            </a:r>
            <a:endParaRPr lang="es-ES_tradnl" sz="20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214519"/>
            <a:ext cx="3816424" cy="464348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2348880"/>
            <a:ext cx="4188910" cy="4633115"/>
          </a:xfrm>
          <a:prstGeom prst="rect">
            <a:avLst/>
          </a:prstGeom>
        </p:spPr>
      </p:pic>
    </p:spTree>
    <p:extLst>
      <p:ext uri="{BB962C8B-B14F-4D97-AF65-F5344CB8AC3E}">
        <p14:creationId xmlns:p14="http://schemas.microsoft.com/office/powerpoint/2010/main" val="1851974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417638"/>
          </a:xfrm>
          <a:solidFill>
            <a:schemeClr val="bg1">
              <a:lumMod val="8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Autofit/>
          </a:bodyPr>
          <a:lstStyle/>
          <a:p>
            <a:r>
              <a:rPr lang="es-ES_tradnl" sz="2800" b="1" u="sng" dirty="0" smtClean="0">
                <a:solidFill>
                  <a:srgbClr val="002060"/>
                </a:solidFill>
              </a:rPr>
              <a:t>Días para la entrega y validación del acta de selección</a:t>
            </a:r>
            <a:r>
              <a:rPr lang="es-ES_tradnl" sz="2800" dirty="0" smtClean="0">
                <a:solidFill>
                  <a:srgbClr val="002060"/>
                </a:solidFill>
              </a:rPr>
              <a:t/>
            </a:r>
            <a:br>
              <a:rPr lang="es-ES_tradnl" sz="2800" dirty="0" smtClean="0">
                <a:solidFill>
                  <a:srgbClr val="002060"/>
                </a:solidFill>
              </a:rPr>
            </a:br>
            <a:r>
              <a:rPr lang="es-ES_tradnl" sz="3200" dirty="0" smtClean="0">
                <a:solidFill>
                  <a:srgbClr val="002060"/>
                </a:solidFill>
              </a:rPr>
              <a:t>(el estudiante debe solicitar cita previa)</a:t>
            </a:r>
            <a:endParaRPr lang="es-ES_tradnl" sz="3200" dirty="0">
              <a:solidFill>
                <a:srgbClr val="002060"/>
              </a:solidFill>
            </a:endParaRPr>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12</a:t>
            </a:fld>
            <a:endParaRPr lang="es-ES"/>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9144000" cy="5440362"/>
          </a:xfrm>
          <a:prstGeom prst="rect">
            <a:avLst/>
          </a:prstGeom>
        </p:spPr>
      </p:pic>
    </p:spTree>
    <p:extLst>
      <p:ext uri="{BB962C8B-B14F-4D97-AF65-F5344CB8AC3E}">
        <p14:creationId xmlns:p14="http://schemas.microsoft.com/office/powerpoint/2010/main" val="1352154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30005"/>
            <a:ext cx="8571792" cy="2348881"/>
          </a:xfrm>
          <a:solidFill>
            <a:schemeClr val="bg1">
              <a:lumMod val="85000"/>
            </a:schemeClr>
          </a:solidFill>
        </p:spPr>
        <p:txBody>
          <a:bodyPr>
            <a:noAutofit/>
          </a:bodyPr>
          <a:lstStyle/>
          <a:p>
            <a:r>
              <a:rPr lang="es-ES_tradnl" sz="2400" dirty="0" smtClean="0"/>
              <a:t>El estudiante deberá entregar en la EIP (Pabellón de México) </a:t>
            </a:r>
            <a:br>
              <a:rPr lang="es-ES_tradnl" sz="2400" dirty="0" smtClean="0"/>
            </a:br>
            <a:r>
              <a:rPr lang="es-ES_tradnl" sz="2400" dirty="0" smtClean="0"/>
              <a:t>- en el lugar que se le indique cuando solicite online su cita previa-,</a:t>
            </a:r>
            <a:br>
              <a:rPr lang="es-ES_tradnl" sz="2400" dirty="0" smtClean="0"/>
            </a:br>
            <a:r>
              <a:rPr lang="es-ES_tradnl" sz="2400" dirty="0" smtClean="0"/>
              <a:t> los </a:t>
            </a:r>
            <a:r>
              <a:rPr lang="es-ES_tradnl" sz="2400" b="1" u="sng" dirty="0" smtClean="0"/>
              <a:t>cinco ejemplares cumplimentados </a:t>
            </a:r>
            <a:r>
              <a:rPr lang="es-ES_tradnl" sz="2400" dirty="0" smtClean="0"/>
              <a:t>para poder recoger de nuevo su </a:t>
            </a:r>
            <a:r>
              <a:rPr lang="es-ES_tradnl" sz="2400" b="1" dirty="0" smtClean="0"/>
              <a:t>acta de selección VALIDADA, FIRMADA Y SELLADA por el Responsable de Prácticas de la US.</a:t>
            </a:r>
            <a:r>
              <a:rPr lang="es-ES_tradnl" sz="2400" dirty="0" smtClean="0"/>
              <a:t> A la hora de entregar los cinco ejemplares del acta de selección el estudiante también deberá:</a:t>
            </a:r>
            <a:endParaRPr lang="es-ES_tradnl" sz="2400"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2553053"/>
            <a:ext cx="1845706" cy="1162972"/>
          </a:xfrm>
        </p:spPr>
      </p:pic>
      <p:sp>
        <p:nvSpPr>
          <p:cNvPr id="4" name="Marcador de número de diapositiva 3"/>
          <p:cNvSpPr>
            <a:spLocks noGrp="1"/>
          </p:cNvSpPr>
          <p:nvPr>
            <p:ph type="sldNum" sz="quarter" idx="12"/>
          </p:nvPr>
        </p:nvSpPr>
        <p:spPr/>
        <p:txBody>
          <a:bodyPr/>
          <a:lstStyle/>
          <a:p>
            <a:fld id="{B8A7F3B0-8A15-4091-BC9F-90448F89E6A5}" type="slidenum">
              <a:rPr lang="es-ES" smtClean="0"/>
              <a:pPr/>
              <a:t>13</a:t>
            </a:fld>
            <a:endParaRPr lang="es-ES"/>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3141" y="2548827"/>
            <a:ext cx="1578012" cy="1167197"/>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1496" y="2538157"/>
            <a:ext cx="1463824" cy="1177867"/>
          </a:xfrm>
          <a:prstGeom prst="rect">
            <a:avLst/>
          </a:prstGeom>
        </p:spPr>
      </p:pic>
      <p:sp>
        <p:nvSpPr>
          <p:cNvPr id="11" name="Rectángulo 10"/>
          <p:cNvSpPr/>
          <p:nvPr/>
        </p:nvSpPr>
        <p:spPr>
          <a:xfrm>
            <a:off x="637525" y="2842541"/>
            <a:ext cx="3286403" cy="830997"/>
          </a:xfrm>
          <a:prstGeom prst="rect">
            <a:avLst/>
          </a:prstGeom>
        </p:spPr>
        <p:txBody>
          <a:bodyPr wrap="square">
            <a:spAutoFit/>
          </a:bodyPr>
          <a:lstStyle/>
          <a:p>
            <a:r>
              <a:rPr lang="es-ES_tradnl" sz="2400" b="1" dirty="0"/>
              <a:t>1)</a:t>
            </a:r>
            <a:r>
              <a:rPr lang="es-ES_tradnl" sz="2400" dirty="0"/>
              <a:t> </a:t>
            </a:r>
            <a:r>
              <a:rPr lang="es-ES_tradnl" sz="2400" b="1" dirty="0"/>
              <a:t>acreditar su identidad</a:t>
            </a:r>
            <a:br>
              <a:rPr lang="es-ES_tradnl" sz="2400" b="1" dirty="0"/>
            </a:br>
            <a:endParaRPr lang="es-ES_tradnl" sz="2400" dirty="0"/>
          </a:p>
        </p:txBody>
      </p:sp>
      <p:sp>
        <p:nvSpPr>
          <p:cNvPr id="12" name="Rectángulo 11"/>
          <p:cNvSpPr/>
          <p:nvPr/>
        </p:nvSpPr>
        <p:spPr>
          <a:xfrm>
            <a:off x="637524" y="4355909"/>
            <a:ext cx="4366524" cy="830997"/>
          </a:xfrm>
          <a:prstGeom prst="rect">
            <a:avLst/>
          </a:prstGeom>
        </p:spPr>
        <p:txBody>
          <a:bodyPr wrap="square">
            <a:spAutoFit/>
          </a:bodyPr>
          <a:lstStyle/>
          <a:p>
            <a:r>
              <a:rPr lang="es-ES_tradnl" sz="2400" b="1" dirty="0"/>
              <a:t>2) aportar el certificado </a:t>
            </a:r>
            <a:r>
              <a:rPr lang="es-ES_tradnl" sz="2400" b="1" dirty="0" smtClean="0"/>
              <a:t>negativo</a:t>
            </a:r>
          </a:p>
          <a:p>
            <a:r>
              <a:rPr lang="es-ES_tradnl" sz="2400" b="1" dirty="0" smtClean="0"/>
              <a:t> </a:t>
            </a:r>
            <a:r>
              <a:rPr lang="es-ES_tradnl" sz="2400" b="1" dirty="0"/>
              <a:t>de delitos sexuales</a:t>
            </a:r>
            <a:endParaRPr lang="es-ES_tradnl" sz="2400" dirty="0"/>
          </a:p>
        </p:txBody>
      </p:sp>
      <p:sp>
        <p:nvSpPr>
          <p:cNvPr id="13" name="Rectángulo 12"/>
          <p:cNvSpPr/>
          <p:nvPr/>
        </p:nvSpPr>
        <p:spPr>
          <a:xfrm>
            <a:off x="637524" y="5472137"/>
            <a:ext cx="4510540" cy="830997"/>
          </a:xfrm>
          <a:prstGeom prst="rect">
            <a:avLst/>
          </a:prstGeom>
        </p:spPr>
        <p:txBody>
          <a:bodyPr wrap="square">
            <a:spAutoFit/>
          </a:bodyPr>
          <a:lstStyle/>
          <a:p>
            <a:r>
              <a:rPr lang="es-ES_tradnl" sz="2400" b="1" dirty="0"/>
              <a:t>3) </a:t>
            </a:r>
            <a:r>
              <a:rPr lang="es-ES_tradnl" sz="2400" b="1" dirty="0" smtClean="0"/>
              <a:t>aportar la póliza de seguro accidentes </a:t>
            </a:r>
            <a:r>
              <a:rPr lang="es-ES_tradnl" sz="2400" b="1" dirty="0" smtClean="0">
                <a:solidFill>
                  <a:srgbClr val="FF0000"/>
                </a:solidFill>
              </a:rPr>
              <a:t>(sólo mayores 28 años)</a:t>
            </a:r>
            <a:endParaRPr lang="es-ES_tradnl" sz="2400" dirty="0">
              <a:solidFill>
                <a:srgbClr val="FF0000"/>
              </a:solidFill>
            </a:endParaRPr>
          </a:p>
        </p:txBody>
      </p:sp>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6" y="3889276"/>
            <a:ext cx="3844692" cy="2166453"/>
          </a:xfrm>
          <a:prstGeom prst="rect">
            <a:avLst/>
          </a:prstGeom>
        </p:spPr>
      </p:pic>
      <p:pic>
        <p:nvPicPr>
          <p:cNvPr id="15" name="Imagen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7692" y="5948865"/>
            <a:ext cx="3024336" cy="432048"/>
          </a:xfrm>
          <a:prstGeom prst="rect">
            <a:avLst/>
          </a:prstGeom>
        </p:spPr>
      </p:pic>
      <p:sp>
        <p:nvSpPr>
          <p:cNvPr id="17" name="Abrir llave 16"/>
          <p:cNvSpPr/>
          <p:nvPr/>
        </p:nvSpPr>
        <p:spPr>
          <a:xfrm>
            <a:off x="179512" y="2924944"/>
            <a:ext cx="504056" cy="337819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b="1" dirty="0">
              <a:solidFill>
                <a:srgbClr val="002060"/>
              </a:solidFill>
            </a:endParaRPr>
          </a:p>
        </p:txBody>
      </p:sp>
    </p:spTree>
    <p:extLst>
      <p:ext uri="{BB962C8B-B14F-4D97-AF65-F5344CB8AC3E}">
        <p14:creationId xmlns:p14="http://schemas.microsoft.com/office/powerpoint/2010/main" val="3419461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322D376-7629-4C9F-886F-9A81B1F3C1E5}" type="slidenum">
              <a:rPr lang="es-ES_tradnl" smtClean="0"/>
              <a:pPr/>
              <a:t>14</a:t>
            </a:fld>
            <a:endParaRPr lang="es-ES_tradnl" dirty="0"/>
          </a:p>
        </p:txBody>
      </p:sp>
      <p:pic>
        <p:nvPicPr>
          <p:cNvPr id="3" name="2 Imagen" descr="12.jpg"/>
          <p:cNvPicPr>
            <a:picLocks noChangeAspect="1"/>
          </p:cNvPicPr>
          <p:nvPr/>
        </p:nvPicPr>
        <p:blipFill>
          <a:blip r:embed="rId2" cstate="print"/>
          <a:stretch>
            <a:fillRect/>
          </a:stretch>
        </p:blipFill>
        <p:spPr>
          <a:xfrm>
            <a:off x="0" y="0"/>
            <a:ext cx="9144000" cy="685800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7" y="5912630"/>
            <a:ext cx="2389053" cy="432048"/>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5912630"/>
            <a:ext cx="2339752" cy="432048"/>
          </a:xfrm>
          <a:prstGeom prst="rect">
            <a:avLst/>
          </a:prstGeom>
        </p:spPr>
      </p:pic>
    </p:spTree>
    <p:extLst>
      <p:ext uri="{BB962C8B-B14F-4D97-AF65-F5344CB8AC3E}">
        <p14:creationId xmlns:p14="http://schemas.microsoft.com/office/powerpoint/2010/main" val="2588586590"/>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6CA04BB9-4833-FC4F-8C9C-FA3065936940}" type="slidenum">
              <a:rPr lang="es-ES_tradnl" smtClean="0"/>
              <a:pPr/>
              <a:t>15</a:t>
            </a:fld>
            <a:endParaRPr lang="es-ES_tradnl" dirty="0"/>
          </a:p>
        </p:txBody>
      </p:sp>
      <p:pic>
        <p:nvPicPr>
          <p:cNvPr id="3" name="2 Imagen" descr="17.JPG"/>
          <p:cNvPicPr>
            <a:picLocks noChangeAspect="1"/>
          </p:cNvPicPr>
          <p:nvPr/>
        </p:nvPicPr>
        <p:blipFill>
          <a:blip r:embed="rId2"/>
          <a:stretch>
            <a:fillRect/>
          </a:stretch>
        </p:blipFill>
        <p:spPr>
          <a:xfrm>
            <a:off x="0" y="0"/>
            <a:ext cx="9144000" cy="6858000"/>
          </a:xfrm>
          <a:prstGeom prst="rect">
            <a:avLst/>
          </a:prstGeom>
        </p:spPr>
      </p:pic>
      <p:sp>
        <p:nvSpPr>
          <p:cNvPr id="4" name="CuadroTexto 3"/>
          <p:cNvSpPr txBox="1"/>
          <p:nvPr/>
        </p:nvSpPr>
        <p:spPr>
          <a:xfrm>
            <a:off x="125506" y="5767369"/>
            <a:ext cx="8892988" cy="954107"/>
          </a:xfrm>
          <a:prstGeom prst="rect">
            <a:avLst/>
          </a:prstGeom>
          <a:solidFill>
            <a:schemeClr val="bg1"/>
          </a:solidFill>
        </p:spPr>
        <p:txBody>
          <a:bodyPr wrap="square" rtlCol="0">
            <a:spAutoFit/>
          </a:bodyPr>
          <a:lstStyle/>
          <a:p>
            <a:pPr algn="ctr"/>
            <a:r>
              <a:rPr lang="es-ES" sz="2800" b="1" dirty="0">
                <a:solidFill>
                  <a:schemeClr val="accent3">
                    <a:lumMod val="50000"/>
                  </a:schemeClr>
                </a:solidFill>
              </a:rPr>
              <a:t>https://</a:t>
            </a:r>
            <a:r>
              <a:rPr lang="es-ES" sz="2800" b="1" dirty="0" smtClean="0">
                <a:solidFill>
                  <a:schemeClr val="accent3">
                    <a:lumMod val="50000"/>
                  </a:schemeClr>
                </a:solidFill>
              </a:rPr>
              <a:t>masteroficial.us.es/maes/practicas-externas/seguro-de-accidentes</a:t>
            </a:r>
            <a:endParaRPr lang="es-ES" sz="2800" b="1" dirty="0">
              <a:solidFill>
                <a:schemeClr val="accent3">
                  <a:lumMod val="50000"/>
                </a:schemeClr>
              </a:solidFill>
            </a:endParaRPr>
          </a:p>
        </p:txBody>
      </p:sp>
    </p:spTree>
    <p:extLst>
      <p:ext uri="{BB962C8B-B14F-4D97-AF65-F5344CB8AC3E}">
        <p14:creationId xmlns:p14="http://schemas.microsoft.com/office/powerpoint/2010/main" val="2177979258"/>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799" y="332656"/>
            <a:ext cx="7772400" cy="648072"/>
          </a:xfrm>
        </p:spPr>
        <p:style>
          <a:lnRef idx="1">
            <a:schemeClr val="dk1"/>
          </a:lnRef>
          <a:fillRef idx="2">
            <a:schemeClr val="dk1"/>
          </a:fillRef>
          <a:effectRef idx="1">
            <a:schemeClr val="dk1"/>
          </a:effectRef>
          <a:fontRef idx="minor">
            <a:schemeClr val="dk1"/>
          </a:fontRef>
        </p:style>
        <p:txBody>
          <a:bodyPr>
            <a:normAutofit fontScale="90000"/>
          </a:bodyPr>
          <a:lstStyle/>
          <a:p>
            <a:r>
              <a:rPr lang="es-ES" dirty="0" smtClean="0">
                <a:solidFill>
                  <a:srgbClr val="002060"/>
                </a:solidFill>
              </a:rPr>
              <a:t>Acta de selección (credencial)</a:t>
            </a:r>
            <a:endParaRPr lang="es-ES" dirty="0">
              <a:solidFill>
                <a:srgbClr val="002060"/>
              </a:solidFill>
            </a:endParaRPr>
          </a:p>
        </p:txBody>
      </p:sp>
      <p:sp>
        <p:nvSpPr>
          <p:cNvPr id="3" name="Subtítulo 2"/>
          <p:cNvSpPr>
            <a:spLocks noGrp="1"/>
          </p:cNvSpPr>
          <p:nvPr>
            <p:ph type="subTitle" idx="1"/>
          </p:nvPr>
        </p:nvSpPr>
        <p:spPr>
          <a:xfrm>
            <a:off x="1043608" y="1124744"/>
            <a:ext cx="7216655" cy="5328591"/>
          </a:xfrm>
        </p:spPr>
        <p:txBody>
          <a:bodyPr>
            <a:noAutofit/>
          </a:bodyPr>
          <a:lstStyle/>
          <a:p>
            <a:pPr marL="514350" indent="-514350" algn="just">
              <a:buFont typeface="+mj-lt"/>
              <a:buAutoNum type="arabicPeriod"/>
            </a:pPr>
            <a:r>
              <a:rPr lang="es-ES" sz="1200" dirty="0">
                <a:latin typeface="Arial" panose="020B0604020202020204" pitchFamily="34" charset="0"/>
                <a:cs typeface="Arial" panose="020B0604020202020204" pitchFamily="34" charset="0"/>
              </a:rPr>
              <a:t>El alumnado descarga este </a:t>
            </a:r>
            <a:r>
              <a:rPr lang="es-ES" sz="1200" dirty="0" smtClean="0">
                <a:latin typeface="Arial" panose="020B0604020202020204" pitchFamily="34" charset="0"/>
                <a:cs typeface="Arial" panose="020B0604020202020204" pitchFamily="34" charset="0"/>
              </a:rPr>
              <a:t>documento (</a:t>
            </a:r>
            <a:r>
              <a:rPr lang="es-ES" sz="1200" b="1" dirty="0" smtClean="0">
                <a:solidFill>
                  <a:srgbClr val="FF0000"/>
                </a:solidFill>
                <a:latin typeface="Arial" panose="020B0604020202020204" pitchFamily="34" charset="0"/>
                <a:cs typeface="Arial" panose="020B0604020202020204" pitchFamily="34" charset="0"/>
              </a:rPr>
              <a:t>cinco ejemplares originales</a:t>
            </a:r>
            <a:r>
              <a:rPr lang="es-ES" sz="1200" dirty="0" smtClean="0">
                <a:latin typeface="Arial" panose="020B0604020202020204" pitchFamily="34" charset="0"/>
                <a:cs typeface="Arial" panose="020B0604020202020204" pitchFamily="34" charset="0"/>
              </a:rPr>
              <a:t>) de la web del MAES y </a:t>
            </a:r>
            <a:r>
              <a:rPr lang="es-ES" sz="1200" dirty="0">
                <a:latin typeface="Arial" panose="020B0604020202020204" pitchFamily="34" charset="0"/>
                <a:cs typeface="Arial" panose="020B0604020202020204" pitchFamily="34" charset="0"/>
              </a:rPr>
              <a:t>lo rellena con sus datos personales y los del centro educativo que </a:t>
            </a:r>
            <a:r>
              <a:rPr lang="es-ES" sz="1200" dirty="0" smtClean="0">
                <a:latin typeface="Arial" panose="020B0604020202020204" pitchFamily="34" charset="0"/>
                <a:cs typeface="Arial" panose="020B0604020202020204" pitchFamily="34" charset="0"/>
              </a:rPr>
              <a:t>le </a:t>
            </a:r>
            <a:r>
              <a:rPr lang="es-ES" sz="1200" dirty="0">
                <a:latin typeface="Arial" panose="020B0604020202020204" pitchFamily="34" charset="0"/>
                <a:cs typeface="Arial" panose="020B0604020202020204" pitchFamily="34" charset="0"/>
              </a:rPr>
              <a:t>ha sido asignado y que conoce por </a:t>
            </a:r>
            <a:r>
              <a:rPr lang="es-ES" sz="1200" dirty="0" smtClean="0">
                <a:latin typeface="Arial" panose="020B0604020202020204" pitchFamily="34" charset="0"/>
                <a:cs typeface="Arial" panose="020B0604020202020204" pitchFamily="34" charset="0"/>
              </a:rPr>
              <a:t>la publicación del listado definitivo de asignaciones del día 17/12/2020.  Asimismo, deberá firmar todos y cada uno de los ejemplares del acta de selección, tanto en el anverso como en el reverso de la misma.</a:t>
            </a:r>
          </a:p>
          <a:p>
            <a:pPr marL="514350" indent="-514350" algn="just">
              <a:buFont typeface="+mj-lt"/>
              <a:buAutoNum type="arabicPeriod"/>
            </a:pPr>
            <a:endParaRPr lang="es-ES" sz="1200" dirty="0" smtClean="0">
              <a:latin typeface="Arial" panose="020B0604020202020204" pitchFamily="34" charset="0"/>
              <a:cs typeface="Arial" panose="020B0604020202020204" pitchFamily="34" charset="0"/>
            </a:endParaRPr>
          </a:p>
          <a:p>
            <a:pPr marL="514350" indent="-514350" algn="just">
              <a:buFont typeface="+mj-lt"/>
              <a:buAutoNum type="arabicPeriod"/>
            </a:pPr>
            <a:r>
              <a:rPr lang="es-ES" sz="1200" dirty="0" smtClean="0">
                <a:latin typeface="Arial" panose="020B0604020202020204" pitchFamily="34" charset="0"/>
                <a:cs typeface="Arial" panose="020B0604020202020204" pitchFamily="34" charset="0"/>
              </a:rPr>
              <a:t>Del </a:t>
            </a:r>
            <a:r>
              <a:rPr lang="es-ES" sz="1200" b="1" dirty="0" smtClean="0">
                <a:solidFill>
                  <a:srgbClr val="FF0000"/>
                </a:solidFill>
                <a:latin typeface="Arial" panose="020B0604020202020204" pitchFamily="34" charset="0"/>
                <a:cs typeface="Arial" panose="020B0604020202020204" pitchFamily="34" charset="0"/>
              </a:rPr>
              <a:t>11 </a:t>
            </a:r>
            <a:r>
              <a:rPr lang="es-ES" sz="1200" b="1" dirty="0" smtClean="0">
                <a:solidFill>
                  <a:srgbClr val="FF0000"/>
                </a:solidFill>
                <a:latin typeface="Arial" panose="020B0604020202020204" pitchFamily="34" charset="0"/>
                <a:cs typeface="Arial" panose="020B0604020202020204" pitchFamily="34" charset="0"/>
              </a:rPr>
              <a:t>al </a:t>
            </a:r>
            <a:r>
              <a:rPr lang="es-ES" sz="1200" b="1" dirty="0" smtClean="0">
                <a:solidFill>
                  <a:srgbClr val="FF0000"/>
                </a:solidFill>
                <a:latin typeface="Arial" panose="020B0604020202020204" pitchFamily="34" charset="0"/>
                <a:cs typeface="Arial" panose="020B0604020202020204" pitchFamily="34" charset="0"/>
              </a:rPr>
              <a:t>14 </a:t>
            </a:r>
            <a:r>
              <a:rPr lang="es-ES" sz="1200" b="1" dirty="0" smtClean="0">
                <a:solidFill>
                  <a:srgbClr val="FF0000"/>
                </a:solidFill>
                <a:latin typeface="Arial" panose="020B0604020202020204" pitchFamily="34" charset="0"/>
                <a:cs typeface="Arial" panose="020B0604020202020204" pitchFamily="34" charset="0"/>
              </a:rPr>
              <a:t>de enero de 2021</a:t>
            </a:r>
            <a:r>
              <a:rPr lang="es-ES" sz="1200" dirty="0" smtClean="0">
                <a:latin typeface="Arial" panose="020B0604020202020204" pitchFamily="34" charset="0"/>
                <a:cs typeface="Arial" panose="020B0604020202020204" pitchFamily="34" charset="0"/>
              </a:rPr>
              <a:t>, según el día, hora y lugar indicado en la cita previa que el estudiante deberá solicitar previamente, éste se presentará en la EIP (Pabellón de México) para la revisión y validación de su acta </a:t>
            </a:r>
            <a:r>
              <a:rPr lang="es-ES" sz="1200" dirty="0">
                <a:latin typeface="Arial" panose="020B0604020202020204" pitchFamily="34" charset="0"/>
                <a:cs typeface="Arial" panose="020B0604020202020204" pitchFamily="34" charset="0"/>
              </a:rPr>
              <a:t>de selección </a:t>
            </a:r>
            <a:r>
              <a:rPr lang="es-ES" sz="1200" dirty="0" smtClean="0">
                <a:latin typeface="Arial" panose="020B0604020202020204" pitchFamily="34" charset="0"/>
                <a:cs typeface="Arial" panose="020B0604020202020204" pitchFamily="34" charset="0"/>
              </a:rPr>
              <a:t>debidamente cumplimentada </a:t>
            </a:r>
            <a:r>
              <a:rPr lang="es-ES" sz="1200" dirty="0">
                <a:latin typeface="Arial" panose="020B0604020202020204" pitchFamily="34" charset="0"/>
                <a:cs typeface="Arial" panose="020B0604020202020204" pitchFamily="34" charset="0"/>
              </a:rPr>
              <a:t>y firmada por el </a:t>
            </a:r>
            <a:r>
              <a:rPr lang="es-ES" sz="1200" dirty="0" smtClean="0">
                <a:latin typeface="Arial" panose="020B0604020202020204" pitchFamily="34" charset="0"/>
                <a:cs typeface="Arial" panose="020B0604020202020204" pitchFamily="34" charset="0"/>
              </a:rPr>
              <a:t>estudiante, una vez se le faciliten los </a:t>
            </a:r>
            <a:r>
              <a:rPr lang="es-ES" sz="1200" dirty="0">
                <a:latin typeface="Arial" panose="020B0604020202020204" pitchFamily="34" charset="0"/>
                <a:cs typeface="Arial" panose="020B0604020202020204" pitchFamily="34" charset="0"/>
              </a:rPr>
              <a:t>datos que </a:t>
            </a:r>
            <a:r>
              <a:rPr lang="es-ES" sz="1200" dirty="0" smtClean="0">
                <a:latin typeface="Arial" panose="020B0604020202020204" pitchFamily="34" charset="0"/>
                <a:cs typeface="Arial" panose="020B0604020202020204" pitchFamily="34" charset="0"/>
              </a:rPr>
              <a:t>el alumno no haya podido rellenar. </a:t>
            </a:r>
            <a:r>
              <a:rPr lang="es-ES" sz="1200" dirty="0">
                <a:latin typeface="Arial" panose="020B0604020202020204" pitchFamily="34" charset="0"/>
                <a:cs typeface="Arial" panose="020B0604020202020204" pitchFamily="34" charset="0"/>
              </a:rPr>
              <a:t>Una vez validada el acta de selección y el resto de la documentación aportada por el estudiante, se le firmará y sellará </a:t>
            </a:r>
            <a:r>
              <a:rPr lang="es-ES" sz="1200" dirty="0" smtClean="0">
                <a:latin typeface="Arial" panose="020B0604020202020204" pitchFamily="34" charset="0"/>
                <a:cs typeface="Arial" panose="020B0604020202020204" pitchFamily="34" charset="0"/>
              </a:rPr>
              <a:t>por el responsable </a:t>
            </a:r>
            <a:r>
              <a:rPr lang="es-ES" sz="1200" dirty="0">
                <a:latin typeface="Arial" panose="020B0604020202020204" pitchFamily="34" charset="0"/>
                <a:cs typeface="Arial" panose="020B0604020202020204" pitchFamily="34" charset="0"/>
              </a:rPr>
              <a:t>de prácticas de la </a:t>
            </a:r>
            <a:r>
              <a:rPr lang="es-ES" sz="1200" dirty="0" err="1">
                <a:latin typeface="Arial" panose="020B0604020202020204" pitchFamily="34" charset="0"/>
                <a:cs typeface="Arial" panose="020B0604020202020204" pitchFamily="34" charset="0"/>
              </a:rPr>
              <a:t>EIP</a:t>
            </a:r>
            <a:r>
              <a:rPr lang="es-ES" sz="1200" dirty="0">
                <a:latin typeface="Arial" panose="020B0604020202020204" pitchFamily="34" charset="0"/>
                <a:cs typeface="Arial" panose="020B0604020202020204" pitchFamily="34" charset="0"/>
              </a:rPr>
              <a:t> de la Universidad de Sevilla. De los cinco </a:t>
            </a:r>
            <a:r>
              <a:rPr lang="es-ES" sz="1200" dirty="0" smtClean="0">
                <a:latin typeface="Arial" panose="020B0604020202020204" pitchFamily="34" charset="0"/>
                <a:cs typeface="Arial" panose="020B0604020202020204" pitchFamily="34" charset="0"/>
              </a:rPr>
              <a:t>ejemplares que el estudiante entregó, </a:t>
            </a:r>
            <a:r>
              <a:rPr lang="es-ES" sz="1200" dirty="0">
                <a:latin typeface="Arial" panose="020B0604020202020204" pitchFamily="34" charset="0"/>
                <a:cs typeface="Arial" panose="020B0604020202020204" pitchFamily="34" charset="0"/>
              </a:rPr>
              <a:t>la Unidad de Prácticas se quedará con uno de ellos y le devolverá al alumnos los </a:t>
            </a:r>
            <a:r>
              <a:rPr lang="es-ES" sz="1200" dirty="0" smtClean="0">
                <a:latin typeface="Arial" panose="020B0604020202020204" pitchFamily="34" charset="0"/>
                <a:cs typeface="Arial" panose="020B0604020202020204" pitchFamily="34" charset="0"/>
              </a:rPr>
              <a:t>restantes cuatro ejemplares. </a:t>
            </a:r>
          </a:p>
          <a:p>
            <a:pPr marL="514350" indent="-514350" algn="just">
              <a:buFont typeface="+mj-lt"/>
              <a:buAutoNum type="arabicPeriod"/>
            </a:pPr>
            <a:endParaRPr lang="es-ES" sz="1200" dirty="0" smtClean="0">
              <a:latin typeface="Arial" panose="020B0604020202020204" pitchFamily="34" charset="0"/>
              <a:cs typeface="Arial" panose="020B0604020202020204" pitchFamily="34" charset="0"/>
            </a:endParaRPr>
          </a:p>
          <a:p>
            <a:pPr marL="514350" indent="-514350" algn="just">
              <a:buFont typeface="+mj-lt"/>
              <a:buAutoNum type="arabicPeriod"/>
            </a:pPr>
            <a:r>
              <a:rPr lang="es-ES" sz="1200" dirty="0" smtClean="0">
                <a:latin typeface="Arial" panose="020B0604020202020204" pitchFamily="34" charset="0"/>
                <a:cs typeface="Arial" panose="020B0604020202020204" pitchFamily="34" charset="0"/>
              </a:rPr>
              <a:t>El </a:t>
            </a:r>
            <a:r>
              <a:rPr lang="es-ES" sz="1200" dirty="0">
                <a:latin typeface="Arial" panose="020B0604020202020204" pitchFamily="34" charset="0"/>
                <a:cs typeface="Arial" panose="020B0604020202020204" pitchFamily="34" charset="0"/>
              </a:rPr>
              <a:t>alumno contactará con su tutor académico de la </a:t>
            </a:r>
            <a:r>
              <a:rPr lang="es-ES" sz="1200" dirty="0" err="1">
                <a:latin typeface="Arial" panose="020B0604020202020204" pitchFamily="34" charset="0"/>
                <a:cs typeface="Arial" panose="020B0604020202020204" pitchFamily="34" charset="0"/>
              </a:rPr>
              <a:t>US</a:t>
            </a:r>
            <a:r>
              <a:rPr lang="es-ES" sz="1200" dirty="0">
                <a:latin typeface="Arial" panose="020B0604020202020204" pitchFamily="34" charset="0"/>
                <a:cs typeface="Arial" panose="020B0604020202020204" pitchFamily="34" charset="0"/>
              </a:rPr>
              <a:t> el </a:t>
            </a:r>
            <a:r>
              <a:rPr lang="es-ES" sz="1200" b="1" dirty="0">
                <a:solidFill>
                  <a:srgbClr val="FF0000"/>
                </a:solidFill>
                <a:latin typeface="Arial" panose="020B0604020202020204" pitchFamily="34" charset="0"/>
                <a:cs typeface="Arial" panose="020B0604020202020204" pitchFamily="34" charset="0"/>
              </a:rPr>
              <a:t>día 19 de enero de 2021 </a:t>
            </a:r>
            <a:r>
              <a:rPr lang="es-ES" sz="1200" dirty="0">
                <a:latin typeface="Arial" panose="020B0604020202020204" pitchFamily="34" charset="0"/>
                <a:cs typeface="Arial" panose="020B0604020202020204" pitchFamily="34" charset="0"/>
              </a:rPr>
              <a:t>y le aportará los cuatro ejemplares del acta de selección (ya </a:t>
            </a:r>
            <a:r>
              <a:rPr lang="es-ES" sz="1200" dirty="0" smtClean="0">
                <a:latin typeface="Arial" panose="020B0604020202020204" pitchFamily="34" charset="0"/>
                <a:cs typeface="Arial" panose="020B0604020202020204" pitchFamily="34" charset="0"/>
              </a:rPr>
              <a:t>validada y firmada </a:t>
            </a:r>
            <a:r>
              <a:rPr lang="es-ES" sz="1200" dirty="0">
                <a:latin typeface="Arial" panose="020B0604020202020204" pitchFamily="34" charset="0"/>
                <a:cs typeface="Arial" panose="020B0604020202020204" pitchFamily="34" charset="0"/>
              </a:rPr>
              <a:t>por el responsable de prácticas de la </a:t>
            </a:r>
            <a:r>
              <a:rPr lang="es-ES" sz="1200" dirty="0" err="1">
                <a:latin typeface="Arial" panose="020B0604020202020204" pitchFamily="34" charset="0"/>
                <a:cs typeface="Arial" panose="020B0604020202020204" pitchFamily="34" charset="0"/>
              </a:rPr>
              <a:t>EIP</a:t>
            </a:r>
            <a:r>
              <a:rPr lang="es-ES" sz="1200" dirty="0">
                <a:latin typeface="Arial" panose="020B0604020202020204" pitchFamily="34" charset="0"/>
                <a:cs typeface="Arial" panose="020B0604020202020204" pitchFamily="34" charset="0"/>
              </a:rPr>
              <a:t>) para que el tutor </a:t>
            </a:r>
            <a:r>
              <a:rPr lang="es-ES" sz="1200" dirty="0" smtClean="0">
                <a:latin typeface="Arial" panose="020B0604020202020204" pitchFamily="34" charset="0"/>
                <a:cs typeface="Arial" panose="020B0604020202020204" pitchFamily="34" charset="0"/>
              </a:rPr>
              <a:t>académico, a su vez, se </a:t>
            </a:r>
            <a:r>
              <a:rPr lang="es-ES" sz="1200" dirty="0">
                <a:latin typeface="Arial" panose="020B0604020202020204" pitchFamily="34" charset="0"/>
                <a:cs typeface="Arial" panose="020B0604020202020204" pitchFamily="34" charset="0"/>
              </a:rPr>
              <a:t>los firme en el apartado </a:t>
            </a:r>
            <a:r>
              <a:rPr lang="es-ES" sz="1200" dirty="0" smtClean="0">
                <a:latin typeface="Arial" panose="020B0604020202020204" pitchFamily="34" charset="0"/>
                <a:cs typeface="Arial" panose="020B0604020202020204" pitchFamily="34" charset="0"/>
              </a:rPr>
              <a:t>correspondiente </a:t>
            </a:r>
            <a:r>
              <a:rPr lang="es-ES" sz="1200" dirty="0">
                <a:latin typeface="Arial" panose="020B0604020202020204" pitchFamily="34" charset="0"/>
                <a:cs typeface="Arial" panose="020B0604020202020204" pitchFamily="34" charset="0"/>
              </a:rPr>
              <a:t>del acta. Asimismo, </a:t>
            </a:r>
            <a:r>
              <a:rPr lang="es-ES" sz="1200" b="1" u="sng" dirty="0">
                <a:latin typeface="Arial" panose="020B0604020202020204" pitchFamily="34" charset="0"/>
                <a:cs typeface="Arial" panose="020B0604020202020204" pitchFamily="34" charset="0"/>
              </a:rPr>
              <a:t>el tutor académico aportará </a:t>
            </a:r>
            <a:r>
              <a:rPr lang="es-ES" sz="1200" b="1" u="sng" dirty="0" smtClean="0">
                <a:latin typeface="Arial" panose="020B0604020202020204" pitchFamily="34" charset="0"/>
                <a:cs typeface="Arial" panose="020B0604020202020204" pitchFamily="34" charset="0"/>
              </a:rPr>
              <a:t>al </a:t>
            </a:r>
            <a:r>
              <a:rPr lang="es-ES" sz="1200" b="1" u="sng" dirty="0">
                <a:latin typeface="Arial" panose="020B0604020202020204" pitchFamily="34" charset="0"/>
                <a:cs typeface="Arial" panose="020B0604020202020204" pitchFamily="34" charset="0"/>
              </a:rPr>
              <a:t>estudiante</a:t>
            </a:r>
            <a:r>
              <a:rPr lang="es-ES" sz="1200" u="sng" dirty="0">
                <a:latin typeface="Arial" panose="020B0604020202020204" pitchFamily="34" charset="0"/>
                <a:cs typeface="Arial" panose="020B0604020202020204" pitchFamily="34" charset="0"/>
              </a:rPr>
              <a:t> los siguientes </a:t>
            </a:r>
            <a:r>
              <a:rPr lang="es-ES" sz="1200" b="1" u="sng" dirty="0">
                <a:latin typeface="Arial" panose="020B0604020202020204" pitchFamily="34" charset="0"/>
                <a:cs typeface="Arial" panose="020B0604020202020204" pitchFamily="34" charset="0"/>
              </a:rPr>
              <a:t>documentos necesarios</a:t>
            </a:r>
            <a:r>
              <a:rPr lang="es-ES" sz="1200" u="sng" dirty="0">
                <a:latin typeface="Arial" panose="020B0604020202020204" pitchFamily="34" charset="0"/>
                <a:cs typeface="Arial" panose="020B0604020202020204" pitchFamily="34" charset="0"/>
              </a:rPr>
              <a:t> </a:t>
            </a:r>
            <a:r>
              <a:rPr lang="es-ES" sz="1200" b="1" u="sng" dirty="0">
                <a:latin typeface="Arial" panose="020B0604020202020204" pitchFamily="34" charset="0"/>
                <a:cs typeface="Arial" panose="020B0604020202020204" pitchFamily="34" charset="0"/>
              </a:rPr>
              <a:t>para su incorporación al centro </a:t>
            </a:r>
            <a:r>
              <a:rPr lang="es-ES" sz="1200" b="1" u="sng" dirty="0" smtClean="0">
                <a:latin typeface="Arial" panose="020B0604020202020204" pitchFamily="34" charset="0"/>
                <a:cs typeface="Arial" panose="020B0604020202020204" pitchFamily="34" charset="0"/>
              </a:rPr>
              <a:t>educativo:</a:t>
            </a:r>
          </a:p>
          <a:p>
            <a:pPr marL="1085850" lvl="2" indent="-171450" algn="just">
              <a:buFont typeface="Wingdings" panose="05000000000000000000" pitchFamily="2" charset="2"/>
              <a:buChar char="§"/>
            </a:pPr>
            <a:r>
              <a:rPr lang="es-ES" sz="1200" dirty="0">
                <a:latin typeface="Arial" panose="020B0604020202020204" pitchFamily="34" charset="0"/>
                <a:cs typeface="Arial" panose="020B0604020202020204" pitchFamily="34" charset="0"/>
              </a:rPr>
              <a:t>Guía para la organización escolar del curso académico 2020/21.</a:t>
            </a:r>
          </a:p>
          <a:p>
            <a:pPr marL="1085850" lvl="2" indent="-171450" algn="just">
              <a:buFont typeface="Wingdings" panose="05000000000000000000" pitchFamily="2" charset="2"/>
              <a:buChar char="§"/>
            </a:pPr>
            <a:r>
              <a:rPr lang="es-ES" sz="1200" dirty="0">
                <a:latin typeface="Arial" panose="020B0604020202020204" pitchFamily="34" charset="0"/>
                <a:cs typeface="Arial" panose="020B0604020202020204" pitchFamily="34" charset="0"/>
              </a:rPr>
              <a:t>Protocolo de actuación específico COVID-19 del centro docente de prácticas</a:t>
            </a:r>
          </a:p>
          <a:p>
            <a:pPr marL="1085850" lvl="2" indent="-171450" algn="just">
              <a:buFont typeface="Wingdings" panose="05000000000000000000" pitchFamily="2" charset="2"/>
              <a:buChar char="§"/>
            </a:pPr>
            <a:r>
              <a:rPr lang="es-ES" sz="1200" dirty="0">
                <a:latin typeface="Arial" panose="020B0604020202020204" pitchFamily="34" charset="0"/>
                <a:cs typeface="Arial" panose="020B0604020202020204" pitchFamily="34" charset="0"/>
              </a:rPr>
              <a:t>Guía de Prácticas del MAES y </a:t>
            </a:r>
            <a:r>
              <a:rPr lang="es-ES" sz="1200" dirty="0" smtClean="0">
                <a:latin typeface="Arial" panose="020B0604020202020204" pitchFamily="34" charset="0"/>
                <a:cs typeface="Arial" panose="020B0604020202020204" pitchFamily="34" charset="0"/>
              </a:rPr>
              <a:t>los anexos de </a:t>
            </a:r>
            <a:r>
              <a:rPr lang="es-ES" sz="1200" dirty="0">
                <a:latin typeface="Arial" panose="020B0604020202020204" pitchFamily="34" charset="0"/>
                <a:cs typeface="Arial" panose="020B0604020202020204" pitchFamily="34" charset="0"/>
              </a:rPr>
              <a:t>evaluación y seguimiento</a:t>
            </a:r>
            <a:r>
              <a:rPr lang="es-ES" sz="1200" dirty="0" smtClean="0">
                <a:latin typeface="Arial" panose="020B0604020202020204" pitchFamily="34" charset="0"/>
                <a:cs typeface="Arial" panose="020B0604020202020204" pitchFamily="34" charset="0"/>
              </a:rPr>
              <a:t>.</a:t>
            </a:r>
          </a:p>
          <a:p>
            <a:pPr marL="1085850" lvl="2" indent="-171450" algn="just">
              <a:buFont typeface="Wingdings" panose="05000000000000000000" pitchFamily="2" charset="2"/>
              <a:buChar char="§"/>
            </a:pPr>
            <a:endParaRPr lang="es-ES" sz="1200" dirty="0">
              <a:latin typeface="Arial" panose="020B0604020202020204" pitchFamily="34" charset="0"/>
              <a:cs typeface="Arial" panose="020B0604020202020204" pitchFamily="34" charset="0"/>
            </a:endParaRPr>
          </a:p>
          <a:p>
            <a:pPr marL="1085850" lvl="2" indent="-171450" algn="just">
              <a:buFont typeface="Wingdings" panose="05000000000000000000" pitchFamily="2" charset="2"/>
              <a:buChar char="§"/>
            </a:pPr>
            <a:endParaRPr lang="es-ES" sz="1200" dirty="0" smtClean="0">
              <a:latin typeface="Arial" panose="020B0604020202020204" pitchFamily="34" charset="0"/>
              <a:cs typeface="Arial" panose="020B0604020202020204" pitchFamily="34" charset="0"/>
            </a:endParaRPr>
          </a:p>
          <a:p>
            <a:pPr marL="1085850" lvl="2" indent="-171450" algn="just">
              <a:buFont typeface="Wingdings" panose="05000000000000000000" pitchFamily="2" charset="2"/>
              <a:buChar char="§"/>
            </a:pPr>
            <a:endParaRPr lang="es-ES" sz="1200" dirty="0">
              <a:latin typeface="Arial" panose="020B0604020202020204" pitchFamily="34" charset="0"/>
              <a:cs typeface="Arial" panose="020B0604020202020204" pitchFamily="34" charset="0"/>
            </a:endParaRPr>
          </a:p>
          <a:p>
            <a:pPr marL="1085850" lvl="2" indent="-171450" algn="just">
              <a:buFont typeface="Wingdings" panose="05000000000000000000" pitchFamily="2" charset="2"/>
              <a:buChar char="§"/>
            </a:pPr>
            <a:endParaRPr lang="es-ES" sz="1200" dirty="0" smtClean="0">
              <a:latin typeface="Arial" panose="020B0604020202020204" pitchFamily="34" charset="0"/>
              <a:cs typeface="Arial" panose="020B0604020202020204" pitchFamily="34" charset="0"/>
            </a:endParaRPr>
          </a:p>
          <a:p>
            <a:pPr marL="1085850" lvl="2" indent="-171450" algn="just">
              <a:buFont typeface="Wingdings" panose="05000000000000000000" pitchFamily="2" charset="2"/>
              <a:buChar char="§"/>
            </a:pPr>
            <a:endParaRPr lang="es-ES" sz="1200" dirty="0">
              <a:latin typeface="Arial" panose="020B0604020202020204" pitchFamily="34" charset="0"/>
              <a:cs typeface="Arial" panose="020B0604020202020204" pitchFamily="34" charset="0"/>
            </a:endParaRPr>
          </a:p>
          <a:p>
            <a:pPr marL="1085850" lvl="2" indent="-171450" algn="just">
              <a:buFont typeface="Wingdings" panose="05000000000000000000" pitchFamily="2" charset="2"/>
              <a:buChar char="§"/>
            </a:pPr>
            <a:endParaRPr lang="es-ES" sz="1200" dirty="0" smtClean="0">
              <a:latin typeface="Arial" panose="020B0604020202020204" pitchFamily="34" charset="0"/>
              <a:cs typeface="Arial" panose="020B0604020202020204" pitchFamily="34" charset="0"/>
            </a:endParaRPr>
          </a:p>
          <a:p>
            <a:pPr marL="1085850" lvl="2" indent="-171450" algn="just">
              <a:buFont typeface="Wingdings" panose="05000000000000000000" pitchFamily="2" charset="2"/>
              <a:buChar char="§"/>
            </a:pPr>
            <a:endParaRPr lang="es-ES" sz="1200" dirty="0">
              <a:latin typeface="Arial" panose="020B0604020202020204" pitchFamily="34" charset="0"/>
              <a:cs typeface="Arial" panose="020B0604020202020204" pitchFamily="34" charset="0"/>
            </a:endParaRPr>
          </a:p>
          <a:p>
            <a:pPr marL="1085850" lvl="2" indent="-171450" algn="just">
              <a:buFont typeface="Wingdings" panose="05000000000000000000" pitchFamily="2" charset="2"/>
              <a:buChar char="§"/>
            </a:pPr>
            <a:endParaRPr lang="es-ES" sz="1200" dirty="0" smtClean="0">
              <a:latin typeface="Arial" panose="020B0604020202020204" pitchFamily="34" charset="0"/>
              <a:cs typeface="Arial" panose="020B0604020202020204" pitchFamily="34" charset="0"/>
            </a:endParaRPr>
          </a:p>
          <a:p>
            <a:pPr marL="1085850" lvl="2" indent="-171450" algn="just">
              <a:buFont typeface="Wingdings" panose="05000000000000000000" pitchFamily="2" charset="2"/>
              <a:buChar char="§"/>
            </a:pPr>
            <a:endParaRPr lang="es-ES" sz="1200"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 </a:t>
            </a:r>
          </a:p>
          <a:p>
            <a:pPr marL="514350" indent="-514350" algn="just">
              <a:buFont typeface="+mj-lt"/>
              <a:buAutoNum type="arabicPeriod"/>
            </a:pPr>
            <a:endParaRPr lang="es-ES" sz="1200" dirty="0" smtClean="0">
              <a:latin typeface="Arial" panose="020B0604020202020204" pitchFamily="34" charset="0"/>
              <a:cs typeface="Arial" panose="020B0604020202020204" pitchFamily="34" charset="0"/>
            </a:endParaRPr>
          </a:p>
          <a:p>
            <a:pPr marL="514350" indent="-514350" algn="just">
              <a:buFont typeface="+mj-lt"/>
              <a:buAutoNum type="arabicPeriod"/>
            </a:pPr>
            <a:endParaRPr lang="es-ES" sz="1200" dirty="0" smtClean="0">
              <a:latin typeface="Arial" panose="020B0604020202020204" pitchFamily="34" charset="0"/>
              <a:cs typeface="Arial" panose="020B0604020202020204" pitchFamily="34" charset="0"/>
            </a:endParaRPr>
          </a:p>
          <a:p>
            <a:pPr marL="514350" indent="-514350" algn="just">
              <a:buFont typeface="+mj-lt"/>
              <a:buAutoNum type="arabicPeriod"/>
            </a:pPr>
            <a:endParaRPr lang="es-ES" sz="1200" dirty="0" smtClean="0">
              <a:solidFill>
                <a:schemeClr val="tx1"/>
              </a:solidFill>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16</a:t>
            </a:fld>
            <a:endParaRPr lang="es-ES"/>
          </a:p>
        </p:txBody>
      </p:sp>
    </p:spTree>
    <p:extLst>
      <p:ext uri="{BB962C8B-B14F-4D97-AF65-F5344CB8AC3E}">
        <p14:creationId xmlns:p14="http://schemas.microsoft.com/office/powerpoint/2010/main" val="1861139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799" y="332656"/>
            <a:ext cx="7772400" cy="648072"/>
          </a:xfrm>
        </p:spPr>
        <p:style>
          <a:lnRef idx="1">
            <a:schemeClr val="dk1"/>
          </a:lnRef>
          <a:fillRef idx="2">
            <a:schemeClr val="dk1"/>
          </a:fillRef>
          <a:effectRef idx="1">
            <a:schemeClr val="dk1"/>
          </a:effectRef>
          <a:fontRef idx="minor">
            <a:schemeClr val="dk1"/>
          </a:fontRef>
        </p:style>
        <p:txBody>
          <a:bodyPr>
            <a:normAutofit fontScale="90000"/>
          </a:bodyPr>
          <a:lstStyle/>
          <a:p>
            <a:r>
              <a:rPr lang="es-ES" dirty="0" smtClean="0">
                <a:solidFill>
                  <a:srgbClr val="002060"/>
                </a:solidFill>
              </a:rPr>
              <a:t>Acta de selección (credencial)</a:t>
            </a:r>
            <a:endParaRPr lang="es-ES" dirty="0">
              <a:solidFill>
                <a:srgbClr val="002060"/>
              </a:solidFill>
            </a:endParaRPr>
          </a:p>
        </p:txBody>
      </p:sp>
      <p:sp>
        <p:nvSpPr>
          <p:cNvPr id="3" name="Subtítulo 2"/>
          <p:cNvSpPr>
            <a:spLocks noGrp="1"/>
          </p:cNvSpPr>
          <p:nvPr>
            <p:ph type="subTitle" idx="1"/>
          </p:nvPr>
        </p:nvSpPr>
        <p:spPr>
          <a:xfrm>
            <a:off x="1043608" y="1124744"/>
            <a:ext cx="7216655" cy="4655543"/>
          </a:xfrm>
        </p:spPr>
        <p:txBody>
          <a:bodyPr>
            <a:normAutofit/>
          </a:bodyPr>
          <a:lstStyle/>
          <a:p>
            <a:endParaRPr lang="es-ES" sz="1400" dirty="0"/>
          </a:p>
          <a:p>
            <a:pPr algn="just"/>
            <a:r>
              <a:rPr lang="es-ES" sz="1400" dirty="0" smtClean="0"/>
              <a:t>4. </a:t>
            </a:r>
            <a:r>
              <a:rPr lang="es-ES" sz="1400" b="1" dirty="0">
                <a:latin typeface="Arial" panose="020B0604020202020204" pitchFamily="34" charset="0"/>
                <a:cs typeface="Arial" panose="020B0604020202020204" pitchFamily="34" charset="0"/>
              </a:rPr>
              <a:t>El día de su incorporación al centro educativo de prácticas, </a:t>
            </a:r>
            <a:r>
              <a:rPr lang="es-ES" sz="1400" b="1" dirty="0" smtClean="0">
                <a:solidFill>
                  <a:srgbClr val="FF0000"/>
                </a:solidFill>
                <a:latin typeface="Arial" panose="020B0604020202020204" pitchFamily="34" charset="0"/>
                <a:cs typeface="Arial" panose="020B0604020202020204" pitchFamily="34" charset="0"/>
              </a:rPr>
              <a:t>día 20 de enero de 2021</a:t>
            </a:r>
            <a:r>
              <a:rPr lang="es-ES" sz="1400" b="1" dirty="0" smtClean="0">
                <a:latin typeface="Arial" panose="020B0604020202020204" pitchFamily="34" charset="0"/>
                <a:cs typeface="Arial" panose="020B0604020202020204" pitchFamily="34" charset="0"/>
              </a:rPr>
              <a:t>, el </a:t>
            </a:r>
            <a:r>
              <a:rPr lang="es-ES" sz="1400" b="1" dirty="0">
                <a:latin typeface="Arial" panose="020B0604020202020204" pitchFamily="34" charset="0"/>
                <a:cs typeface="Arial" panose="020B0604020202020204" pitchFamily="34" charset="0"/>
              </a:rPr>
              <a:t>alumno deberá </a:t>
            </a:r>
            <a:r>
              <a:rPr lang="es-ES" sz="1400" b="1" dirty="0" smtClean="0">
                <a:latin typeface="Arial" panose="020B0604020202020204" pitchFamily="34" charset="0"/>
                <a:cs typeface="Arial" panose="020B0604020202020204" pitchFamily="34" charset="0"/>
              </a:rPr>
              <a:t>presentar:</a:t>
            </a:r>
          </a:p>
          <a:p>
            <a:pPr lvl="1" algn="just"/>
            <a:r>
              <a:rPr lang="es-ES" sz="1000" dirty="0" smtClean="0">
                <a:latin typeface="Arial" panose="020B0604020202020204" pitchFamily="34" charset="0"/>
                <a:cs typeface="Arial" panose="020B0604020202020204" pitchFamily="34" charset="0"/>
              </a:rPr>
              <a:t> </a:t>
            </a:r>
            <a:r>
              <a:rPr lang="es-ES" sz="1000" dirty="0">
                <a:latin typeface="Arial" panose="020B0604020202020204" pitchFamily="34" charset="0"/>
                <a:cs typeface="Arial" panose="020B0604020202020204" pitchFamily="34" charset="0"/>
              </a:rPr>
              <a:t>a) el </a:t>
            </a:r>
            <a:r>
              <a:rPr lang="es-ES" sz="1000" b="1" u="sng" dirty="0">
                <a:solidFill>
                  <a:srgbClr val="4B875B"/>
                </a:solidFill>
                <a:latin typeface="Arial" panose="020B0604020202020204" pitchFamily="34" charset="0"/>
                <a:cs typeface="Arial" panose="020B0604020202020204" pitchFamily="34" charset="0"/>
              </a:rPr>
              <a:t>acta de selección</a:t>
            </a:r>
            <a:r>
              <a:rPr lang="es-ES" sz="1000" b="1" dirty="0">
                <a:solidFill>
                  <a:srgbClr val="4B875B"/>
                </a:solidFill>
                <a:latin typeface="Arial" panose="020B0604020202020204" pitchFamily="34" charset="0"/>
                <a:cs typeface="Arial" panose="020B0604020202020204" pitchFamily="34" charset="0"/>
              </a:rPr>
              <a:t> </a:t>
            </a:r>
            <a:r>
              <a:rPr lang="es-ES" sz="1000" dirty="0" smtClean="0">
                <a:latin typeface="Arial" panose="020B0604020202020204" pitchFamily="34" charset="0"/>
                <a:cs typeface="Arial" panose="020B0604020202020204" pitchFamily="34" charset="0"/>
              </a:rPr>
              <a:t>cumplimentada</a:t>
            </a:r>
            <a:r>
              <a:rPr lang="es-ES" sz="1000" dirty="0">
                <a:latin typeface="Arial" panose="020B0604020202020204" pitchFamily="34" charset="0"/>
                <a:cs typeface="Arial" panose="020B0604020202020204" pitchFamily="34" charset="0"/>
              </a:rPr>
              <a:t>, validada, sellada y con las tres firmas siguientes: la </a:t>
            </a:r>
            <a:r>
              <a:rPr lang="es-ES" sz="1000" dirty="0" smtClean="0">
                <a:latin typeface="Arial" panose="020B0604020202020204" pitchFamily="34" charset="0"/>
                <a:cs typeface="Arial" panose="020B0604020202020204" pitchFamily="34" charset="0"/>
              </a:rPr>
              <a:t>del propio alumno, </a:t>
            </a:r>
            <a:r>
              <a:rPr lang="es-ES" sz="1000" dirty="0">
                <a:latin typeface="Arial" panose="020B0604020202020204" pitchFamily="34" charset="0"/>
                <a:cs typeface="Arial" panose="020B0604020202020204" pitchFamily="34" charset="0"/>
              </a:rPr>
              <a:t>la del responsable de prácticas de la </a:t>
            </a:r>
            <a:r>
              <a:rPr lang="es-ES" sz="1000" dirty="0" err="1">
                <a:latin typeface="Arial" panose="020B0604020202020204" pitchFamily="34" charset="0"/>
                <a:cs typeface="Arial" panose="020B0604020202020204" pitchFamily="34" charset="0"/>
              </a:rPr>
              <a:t>EIP</a:t>
            </a:r>
            <a:r>
              <a:rPr lang="es-ES" sz="1000" dirty="0">
                <a:latin typeface="Arial" panose="020B0604020202020204" pitchFamily="34" charset="0"/>
                <a:cs typeface="Arial" panose="020B0604020202020204" pitchFamily="34" charset="0"/>
              </a:rPr>
              <a:t> de la </a:t>
            </a:r>
            <a:r>
              <a:rPr lang="es-ES" sz="1000" dirty="0" err="1">
                <a:latin typeface="Arial" panose="020B0604020202020204" pitchFamily="34" charset="0"/>
                <a:cs typeface="Arial" panose="020B0604020202020204" pitchFamily="34" charset="0"/>
              </a:rPr>
              <a:t>US</a:t>
            </a:r>
            <a:r>
              <a:rPr lang="es-ES" sz="1000" dirty="0">
                <a:latin typeface="Arial" panose="020B0604020202020204" pitchFamily="34" charset="0"/>
                <a:cs typeface="Arial" panose="020B0604020202020204" pitchFamily="34" charset="0"/>
              </a:rPr>
              <a:t> y la de su tutor académico de la </a:t>
            </a:r>
            <a:r>
              <a:rPr lang="es-ES" sz="1000" dirty="0" err="1">
                <a:latin typeface="Arial" panose="020B0604020202020204" pitchFamily="34" charset="0"/>
                <a:cs typeface="Arial" panose="020B0604020202020204" pitchFamily="34" charset="0"/>
              </a:rPr>
              <a:t>US</a:t>
            </a:r>
            <a:r>
              <a:rPr lang="es-ES" sz="1000" dirty="0">
                <a:latin typeface="Arial" panose="020B0604020202020204" pitchFamily="34" charset="0"/>
                <a:cs typeface="Arial" panose="020B0604020202020204" pitchFamily="34" charset="0"/>
              </a:rPr>
              <a:t>; </a:t>
            </a:r>
            <a:r>
              <a:rPr lang="es-ES" sz="1000" dirty="0" smtClean="0">
                <a:latin typeface="Arial" panose="020B0604020202020204" pitchFamily="34" charset="0"/>
                <a:cs typeface="Arial" panose="020B0604020202020204" pitchFamily="34" charset="0"/>
              </a:rPr>
              <a:t>y</a:t>
            </a:r>
          </a:p>
          <a:p>
            <a:pPr lvl="1" algn="just"/>
            <a:r>
              <a:rPr lang="es-ES" sz="1000" dirty="0" smtClean="0">
                <a:latin typeface="Arial" panose="020B0604020202020204" pitchFamily="34" charset="0"/>
                <a:cs typeface="Arial" panose="020B0604020202020204" pitchFamily="34" charset="0"/>
              </a:rPr>
              <a:t> </a:t>
            </a:r>
            <a:r>
              <a:rPr lang="es-ES" sz="1000" dirty="0">
                <a:latin typeface="Arial" panose="020B0604020202020204" pitchFamily="34" charset="0"/>
                <a:cs typeface="Arial" panose="020B0604020202020204" pitchFamily="34" charset="0"/>
              </a:rPr>
              <a:t>b) la </a:t>
            </a:r>
            <a:r>
              <a:rPr lang="es-ES" sz="1000" b="1" u="sng" dirty="0">
                <a:solidFill>
                  <a:srgbClr val="4B875B"/>
                </a:solidFill>
                <a:latin typeface="Arial" panose="020B0604020202020204" pitchFamily="34" charset="0"/>
                <a:cs typeface="Arial" panose="020B0604020202020204" pitchFamily="34" charset="0"/>
              </a:rPr>
              <a:t>declaración responsable</a:t>
            </a:r>
            <a:r>
              <a:rPr lang="es-ES" sz="1000" b="1" dirty="0">
                <a:solidFill>
                  <a:srgbClr val="4B875B"/>
                </a:solidFill>
                <a:latin typeface="Arial" panose="020B0604020202020204" pitchFamily="34" charset="0"/>
                <a:cs typeface="Arial" panose="020B0604020202020204" pitchFamily="34" charset="0"/>
              </a:rPr>
              <a:t> </a:t>
            </a:r>
            <a:r>
              <a:rPr lang="es-ES" sz="1000" dirty="0">
                <a:latin typeface="Arial" panose="020B0604020202020204" pitchFamily="34" charset="0"/>
                <a:cs typeface="Arial" panose="020B0604020202020204" pitchFamily="34" charset="0"/>
              </a:rPr>
              <a:t>debidamente cumplimentada y firmada por el propio estudiante</a:t>
            </a:r>
            <a:r>
              <a:rPr lang="es-ES" sz="1000" dirty="0" smtClean="0">
                <a:latin typeface="Arial" panose="020B0604020202020204" pitchFamily="34" charset="0"/>
                <a:cs typeface="Arial" panose="020B0604020202020204" pitchFamily="34" charset="0"/>
              </a:rPr>
              <a:t>.</a:t>
            </a:r>
          </a:p>
          <a:p>
            <a:pPr algn="just"/>
            <a:endParaRPr lang="es-ES" sz="1400" dirty="0" smtClean="0">
              <a:latin typeface="Arial" panose="020B0604020202020204" pitchFamily="34" charset="0"/>
              <a:cs typeface="Arial" panose="020B0604020202020204" pitchFamily="34" charset="0"/>
            </a:endParaRPr>
          </a:p>
          <a:p>
            <a:pPr algn="just"/>
            <a:r>
              <a:rPr lang="es-ES" sz="1400" dirty="0" smtClean="0">
                <a:latin typeface="Arial" panose="020B0604020202020204" pitchFamily="34" charset="0"/>
                <a:cs typeface="Arial" panose="020B0604020202020204" pitchFamily="34" charset="0"/>
              </a:rPr>
              <a:t>5</a:t>
            </a:r>
            <a:r>
              <a:rPr lang="es-ES" sz="800" dirty="0" smtClean="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La Dirección del centro educativo de prácticas completará los datos del acta de selección que le </a:t>
            </a:r>
            <a:r>
              <a:rPr lang="es-ES" sz="1400" dirty="0" smtClean="0">
                <a:latin typeface="Arial" panose="020B0604020202020204" pitchFamily="34" charset="0"/>
                <a:cs typeface="Arial" panose="020B0604020202020204" pitchFamily="34" charset="0"/>
              </a:rPr>
              <a:t>correspondan: tutor </a:t>
            </a:r>
            <a:r>
              <a:rPr lang="es-ES" sz="1400" dirty="0">
                <a:latin typeface="Arial" panose="020B0604020202020204" pitchFamily="34" charset="0"/>
                <a:cs typeface="Arial" panose="020B0604020202020204" pitchFamily="34" charset="0"/>
              </a:rPr>
              <a:t>profesional asignado y, en su caso, coordinador MAES del </a:t>
            </a:r>
            <a:r>
              <a:rPr lang="es-ES" sz="1400" dirty="0" smtClean="0">
                <a:latin typeface="Arial" panose="020B0604020202020204" pitchFamily="34" charset="0"/>
                <a:cs typeface="Arial" panose="020B0604020202020204" pitchFamily="34" charset="0"/>
              </a:rPr>
              <a:t>centro, además del sellado </a:t>
            </a:r>
            <a:r>
              <a:rPr lang="es-ES" sz="1400" dirty="0">
                <a:latin typeface="Arial" panose="020B0604020202020204" pitchFamily="34" charset="0"/>
                <a:cs typeface="Arial" panose="020B0604020202020204" pitchFamily="34" charset="0"/>
              </a:rPr>
              <a:t>y firmas correspondientes. </a:t>
            </a:r>
            <a:endParaRPr lang="es-ES" sz="1400" dirty="0" smtClean="0">
              <a:latin typeface="Arial" panose="020B0604020202020204" pitchFamily="34" charset="0"/>
              <a:cs typeface="Arial" panose="020B0604020202020204" pitchFamily="34" charset="0"/>
            </a:endParaRPr>
          </a:p>
          <a:p>
            <a:pPr algn="just"/>
            <a:endParaRPr lang="es-ES" sz="1400" dirty="0" smtClean="0">
              <a:latin typeface="Arial" panose="020B0604020202020204" pitchFamily="34" charset="0"/>
              <a:cs typeface="Arial" panose="020B0604020202020204" pitchFamily="34" charset="0"/>
            </a:endParaRPr>
          </a:p>
          <a:p>
            <a:pPr algn="just"/>
            <a:r>
              <a:rPr lang="es-ES" sz="1400" dirty="0" smtClean="0">
                <a:latin typeface="Arial" panose="020B0604020202020204" pitchFamily="34" charset="0"/>
                <a:cs typeface="Arial" panose="020B0604020202020204" pitchFamily="34" charset="0"/>
              </a:rPr>
              <a:t>6. Finalmente, una </a:t>
            </a:r>
            <a:r>
              <a:rPr lang="es-ES" sz="1400" dirty="0">
                <a:latin typeface="Arial" panose="020B0604020202020204" pitchFamily="34" charset="0"/>
                <a:cs typeface="Arial" panose="020B0604020202020204" pitchFamily="34" charset="0"/>
              </a:rPr>
              <a:t>vez firmado por el </a:t>
            </a:r>
            <a:r>
              <a:rPr lang="es-ES" sz="1400" dirty="0" smtClean="0">
                <a:latin typeface="Arial" panose="020B0604020202020204" pitchFamily="34" charset="0"/>
                <a:cs typeface="Arial" panose="020B0604020202020204" pitchFamily="34" charset="0"/>
              </a:rPr>
              <a:t>tutor profesional </a:t>
            </a:r>
            <a:r>
              <a:rPr lang="es-ES" sz="1400" dirty="0">
                <a:latin typeface="Arial" panose="020B0604020202020204" pitchFamily="34" charset="0"/>
                <a:cs typeface="Arial" panose="020B0604020202020204" pitchFamily="34" charset="0"/>
              </a:rPr>
              <a:t>asignado y con el visto bueno del Director del Centro educativo, éste se quedará con la declaración responsable del estudiante y con un ejemplar del acta de selección, mientras los otros tres ejemplares </a:t>
            </a:r>
            <a:r>
              <a:rPr lang="es-ES" sz="1400" dirty="0" smtClean="0">
                <a:latin typeface="Arial" panose="020B0604020202020204" pitchFamily="34" charset="0"/>
                <a:cs typeface="Arial" panose="020B0604020202020204" pitchFamily="34" charset="0"/>
              </a:rPr>
              <a:t>del acta los </a:t>
            </a:r>
            <a:r>
              <a:rPr lang="es-ES" sz="1400" dirty="0">
                <a:latin typeface="Arial" panose="020B0604020202020204" pitchFamily="34" charset="0"/>
                <a:cs typeface="Arial" panose="020B0604020202020204" pitchFamily="34" charset="0"/>
              </a:rPr>
              <a:t>entregará al alumno: uno para el propio estudiante, y los otros dos para la Universidad de Sevilla (un ejemplar para el tutor académico de la </a:t>
            </a:r>
            <a:r>
              <a:rPr lang="es-ES" sz="1400" dirty="0" err="1">
                <a:latin typeface="Arial" panose="020B0604020202020204" pitchFamily="34" charset="0"/>
                <a:cs typeface="Arial" panose="020B0604020202020204" pitchFamily="34" charset="0"/>
              </a:rPr>
              <a:t>US</a:t>
            </a:r>
            <a:r>
              <a:rPr lang="es-ES" sz="1400" dirty="0">
                <a:latin typeface="Arial" panose="020B0604020202020204" pitchFamily="34" charset="0"/>
                <a:cs typeface="Arial" panose="020B0604020202020204" pitchFamily="34" charset="0"/>
              </a:rPr>
              <a:t> y el otro para la Unidad de Prácticas de la </a:t>
            </a:r>
            <a:r>
              <a:rPr lang="es-ES" sz="1400" dirty="0" err="1" smtClean="0">
                <a:latin typeface="Arial" panose="020B0604020202020204" pitchFamily="34" charset="0"/>
                <a:cs typeface="Arial" panose="020B0604020202020204" pitchFamily="34" charset="0"/>
              </a:rPr>
              <a:t>EIP</a:t>
            </a:r>
            <a:r>
              <a:rPr lang="es-ES" sz="1400" dirty="0" smtClean="0">
                <a:latin typeface="Arial" panose="020B0604020202020204" pitchFamily="34" charset="0"/>
                <a:cs typeface="Arial" panose="020B0604020202020204" pitchFamily="34" charset="0"/>
              </a:rPr>
              <a:t>), en </a:t>
            </a:r>
            <a:r>
              <a:rPr lang="es-ES" sz="1400" dirty="0">
                <a:latin typeface="Arial" panose="020B0604020202020204" pitchFamily="34" charset="0"/>
                <a:cs typeface="Arial" panose="020B0604020202020204" pitchFamily="34" charset="0"/>
              </a:rPr>
              <a:t>el plazo máximo de una semana tras la fecha de incorporación al centro </a:t>
            </a:r>
            <a:r>
              <a:rPr lang="es-ES" sz="1400" dirty="0" smtClean="0">
                <a:latin typeface="Arial" panose="020B0604020202020204" pitchFamily="34" charset="0"/>
                <a:cs typeface="Arial" panose="020B0604020202020204" pitchFamily="34" charset="0"/>
              </a:rPr>
              <a:t>educativo. Esta </a:t>
            </a:r>
            <a:r>
              <a:rPr lang="es-ES" sz="1400" dirty="0">
                <a:latin typeface="Arial" panose="020B0604020202020204" pitchFamily="34" charset="0"/>
                <a:cs typeface="Arial" panose="020B0604020202020204" pitchFamily="34" charset="0"/>
              </a:rPr>
              <a:t>entrega </a:t>
            </a:r>
            <a:r>
              <a:rPr lang="es-ES" sz="1400" dirty="0" smtClean="0">
                <a:latin typeface="Arial" panose="020B0604020202020204" pitchFamily="34" charset="0"/>
                <a:cs typeface="Arial" panose="020B0604020202020204" pitchFamily="34" charset="0"/>
              </a:rPr>
              <a:t>se hará preferentemente por </a:t>
            </a:r>
            <a:r>
              <a:rPr lang="es-ES" sz="1400" dirty="0">
                <a:latin typeface="Arial" panose="020B0604020202020204" pitchFamily="34" charset="0"/>
                <a:cs typeface="Arial" panose="020B0604020202020204" pitchFamily="34" charset="0"/>
              </a:rPr>
              <a:t>correo </a:t>
            </a:r>
            <a:r>
              <a:rPr lang="es-ES" sz="1400" dirty="0" smtClean="0">
                <a:latin typeface="Arial" panose="020B0604020202020204" pitchFamily="34" charset="0"/>
                <a:cs typeface="Arial" panose="020B0604020202020204" pitchFamily="34" charset="0"/>
              </a:rPr>
              <a:t>electrónico (practicasmaes@us.es) o, en su defecto, </a:t>
            </a:r>
            <a:r>
              <a:rPr lang="es-ES" sz="1400" dirty="0">
                <a:latin typeface="Arial" panose="020B0604020202020204" pitchFamily="34" charset="0"/>
                <a:cs typeface="Arial" panose="020B0604020202020204" pitchFamily="34" charset="0"/>
              </a:rPr>
              <a:t>presencialmente. </a:t>
            </a:r>
          </a:p>
          <a:p>
            <a:pPr algn="just"/>
            <a:endParaRPr lang="es-ES" sz="1200" dirty="0">
              <a:latin typeface="Arial" panose="020B0604020202020204" pitchFamily="34" charset="0"/>
              <a:cs typeface="Arial" panose="020B0604020202020204" pitchFamily="34" charset="0"/>
            </a:endParaRPr>
          </a:p>
          <a:p>
            <a:pPr algn="just"/>
            <a:endParaRPr lang="es-ES" sz="1400" dirty="0">
              <a:latin typeface="Arial" panose="020B0604020202020204" pitchFamily="34" charset="0"/>
              <a:cs typeface="Arial" panose="020B0604020202020204" pitchFamily="34" charset="0"/>
            </a:endParaRPr>
          </a:p>
          <a:p>
            <a:pPr algn="just"/>
            <a:endParaRPr lang="es-ES" sz="1400" dirty="0">
              <a:latin typeface="Arial" panose="020B0604020202020204" pitchFamily="34" charset="0"/>
              <a:cs typeface="Arial" panose="020B0604020202020204" pitchFamily="34" charset="0"/>
            </a:endParaRPr>
          </a:p>
          <a:p>
            <a:pPr algn="just"/>
            <a:endParaRPr lang="es-ES" sz="1400" dirty="0" smtClean="0"/>
          </a:p>
          <a:p>
            <a:pPr marL="514350" indent="-514350" algn="just">
              <a:buFont typeface="+mj-lt"/>
              <a:buAutoNum type="arabicPeriod"/>
            </a:pPr>
            <a:endParaRPr lang="es-ES" sz="1400" dirty="0" smtClean="0">
              <a:solidFill>
                <a:schemeClr val="tx1"/>
              </a:solidFill>
            </a:endParaRPr>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17</a:t>
            </a:fld>
            <a:endParaRPr lang="es-ES"/>
          </a:p>
        </p:txBody>
      </p:sp>
    </p:spTree>
    <p:extLst>
      <p:ext uri="{BB962C8B-B14F-4D97-AF65-F5344CB8AC3E}">
        <p14:creationId xmlns:p14="http://schemas.microsoft.com/office/powerpoint/2010/main" val="767929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B8A7F3B0-8A15-4091-BC9F-90448F89E6A5}" type="slidenum">
              <a:rPr lang="es-ES" smtClean="0"/>
              <a:pPr/>
              <a:t>18</a:t>
            </a:fld>
            <a:endParaRPr lang="es-ES"/>
          </a:p>
        </p:txBody>
      </p:sp>
      <p:sp>
        <p:nvSpPr>
          <p:cNvPr id="6" name="object 5"/>
          <p:cNvSpPr/>
          <p:nvPr/>
        </p:nvSpPr>
        <p:spPr>
          <a:xfrm>
            <a:off x="7895469" y="332656"/>
            <a:ext cx="760374" cy="654198"/>
          </a:xfrm>
          <a:prstGeom prst="rect">
            <a:avLst/>
          </a:prstGeom>
          <a:blipFill>
            <a:blip r:embed="rId2" cstate="print"/>
            <a:stretch>
              <a:fillRect/>
            </a:stretch>
          </a:blipFill>
        </p:spPr>
        <p:txBody>
          <a:bodyPr wrap="square" lIns="0" tIns="0" rIns="0" bIns="0" rtlCol="0"/>
          <a:lstStyle/>
          <a:p>
            <a:endParaRPr sz="1539"/>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193" y="337025"/>
            <a:ext cx="1482862" cy="786670"/>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89629"/>
            <a:ext cx="9144000" cy="6183306"/>
          </a:xfrm>
          <a:prstGeom prst="rect">
            <a:avLst/>
          </a:prstGeom>
        </p:spPr>
      </p:pic>
    </p:spTree>
    <p:extLst>
      <p:ext uri="{BB962C8B-B14F-4D97-AF65-F5344CB8AC3E}">
        <p14:creationId xmlns:p14="http://schemas.microsoft.com/office/powerpoint/2010/main" val="2100322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1807" y="246259"/>
            <a:ext cx="6536286" cy="1886597"/>
          </a:xfrm>
          <a:solidFill>
            <a:srgbClr val="002060"/>
          </a:solidFill>
        </p:spPr>
        <p:txBody>
          <a:bodyPr>
            <a:normAutofit fontScale="90000"/>
          </a:bodyPr>
          <a:lstStyle/>
          <a:p>
            <a:r>
              <a:rPr lang="es-ES" sz="3200" dirty="0" smtClean="0">
                <a:solidFill>
                  <a:schemeClr val="bg1"/>
                </a:solidFill>
              </a:rPr>
              <a:t>¿Cómo puede entregar el estudiante del MAES el acta de selección una vez cumplimentada, firmada y sellada por el centro de prácticas? </a:t>
            </a:r>
            <a:endParaRPr lang="es-ES" sz="3200" dirty="0">
              <a:solidFill>
                <a:srgbClr val="FFC000"/>
              </a:solidFill>
            </a:endParaRPr>
          </a:p>
        </p:txBody>
      </p:sp>
      <p:sp>
        <p:nvSpPr>
          <p:cNvPr id="4" name="3 Marcador de número de diapositiva"/>
          <p:cNvSpPr>
            <a:spLocks noGrp="1"/>
          </p:cNvSpPr>
          <p:nvPr>
            <p:ph type="sldNum" sz="quarter" idx="12"/>
          </p:nvPr>
        </p:nvSpPr>
        <p:spPr/>
        <p:txBody>
          <a:bodyPr/>
          <a:lstStyle/>
          <a:p>
            <a:fld id="{B8A7F3B0-8A15-4091-BC9F-90448F89E6A5}" type="slidenum">
              <a:rPr lang="es-ES" smtClean="0"/>
              <a:pPr/>
              <a:t>19</a:t>
            </a:fld>
            <a:endParaRPr lang="es-ES"/>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84" y="632491"/>
            <a:ext cx="2100123" cy="1114131"/>
          </a:xfrm>
          <a:prstGeom prst="rect">
            <a:avLst/>
          </a:prstGeom>
        </p:spPr>
      </p:pic>
      <p:graphicFrame>
        <p:nvGraphicFramePr>
          <p:cNvPr id="7" name="Diagrama 6"/>
          <p:cNvGraphicFramePr/>
          <p:nvPr>
            <p:extLst>
              <p:ext uri="{D42A27DB-BD31-4B8C-83A1-F6EECF244321}">
                <p14:modId xmlns:p14="http://schemas.microsoft.com/office/powerpoint/2010/main" val="3687255849"/>
              </p:ext>
            </p:extLst>
          </p:nvPr>
        </p:nvGraphicFramePr>
        <p:xfrm>
          <a:off x="2166202" y="2348880"/>
          <a:ext cx="5532134" cy="2230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10"/>
          <p:cNvSpPr txBox="1"/>
          <p:nvPr/>
        </p:nvSpPr>
        <p:spPr>
          <a:xfrm>
            <a:off x="2915816" y="6356351"/>
            <a:ext cx="396851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_tradnl" b="1" u="sng" dirty="0" smtClean="0">
                <a:solidFill>
                  <a:srgbClr val="FF0000"/>
                </a:solidFill>
              </a:rPr>
              <a:t>Fecha límite:</a:t>
            </a:r>
            <a:r>
              <a:rPr lang="es-ES_tradnl" b="1" dirty="0" smtClean="0">
                <a:solidFill>
                  <a:srgbClr val="FF0000"/>
                </a:solidFill>
              </a:rPr>
              <a:t> el día 27 de enero de 2021</a:t>
            </a:r>
            <a:endParaRPr lang="es-ES_tradnl" b="1" dirty="0">
              <a:solidFill>
                <a:srgbClr val="FF0000"/>
              </a:solidFill>
            </a:endParaRPr>
          </a:p>
        </p:txBody>
      </p:sp>
      <p:graphicFrame>
        <p:nvGraphicFramePr>
          <p:cNvPr id="12" name="Diagrama 11"/>
          <p:cNvGraphicFramePr/>
          <p:nvPr>
            <p:extLst>
              <p:ext uri="{D42A27DB-BD31-4B8C-83A1-F6EECF244321}">
                <p14:modId xmlns:p14="http://schemas.microsoft.com/office/powerpoint/2010/main" val="258790069"/>
              </p:ext>
            </p:extLst>
          </p:nvPr>
        </p:nvGraphicFramePr>
        <p:xfrm>
          <a:off x="-172167" y="3184296"/>
          <a:ext cx="2312335" cy="23418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CuadroTexto 12"/>
          <p:cNvSpPr txBox="1"/>
          <p:nvPr/>
        </p:nvSpPr>
        <p:spPr>
          <a:xfrm>
            <a:off x="323528" y="3356992"/>
            <a:ext cx="1354602" cy="646331"/>
          </a:xfrm>
          <a:prstGeom prst="rect">
            <a:avLst/>
          </a:prstGeom>
          <a:noFill/>
        </p:spPr>
        <p:txBody>
          <a:bodyPr wrap="none" rtlCol="0">
            <a:spAutoFit/>
          </a:bodyPr>
          <a:lstStyle/>
          <a:p>
            <a:r>
              <a:rPr lang="es-ES_tradnl" dirty="0" smtClean="0"/>
              <a:t>Unidad de</a:t>
            </a:r>
          </a:p>
          <a:p>
            <a:r>
              <a:rPr lang="es-ES_tradnl" dirty="0" smtClean="0"/>
              <a:t>Prácticas EIP</a:t>
            </a:r>
            <a:endParaRPr lang="es-ES_tradnl" dirty="0"/>
          </a:p>
        </p:txBody>
      </p:sp>
      <p:sp>
        <p:nvSpPr>
          <p:cNvPr id="14" name="CuadroTexto 13"/>
          <p:cNvSpPr txBox="1"/>
          <p:nvPr/>
        </p:nvSpPr>
        <p:spPr>
          <a:xfrm>
            <a:off x="357625" y="4383915"/>
            <a:ext cx="1448239" cy="923330"/>
          </a:xfrm>
          <a:prstGeom prst="rect">
            <a:avLst/>
          </a:prstGeom>
          <a:noFill/>
        </p:spPr>
        <p:txBody>
          <a:bodyPr wrap="square" rtlCol="0">
            <a:spAutoFit/>
          </a:bodyPr>
          <a:lstStyle/>
          <a:p>
            <a:r>
              <a:rPr lang="es-ES_tradnl" dirty="0" smtClean="0"/>
              <a:t>Tutor académico</a:t>
            </a:r>
          </a:p>
          <a:p>
            <a:r>
              <a:rPr lang="es-ES_tradnl" dirty="0" smtClean="0"/>
              <a:t>de la US</a:t>
            </a:r>
            <a:endParaRPr lang="es-ES_tradnl" dirty="0"/>
          </a:p>
        </p:txBody>
      </p:sp>
      <p:cxnSp>
        <p:nvCxnSpPr>
          <p:cNvPr id="6" name="Conector recto de flecha 5"/>
          <p:cNvCxnSpPr/>
          <p:nvPr/>
        </p:nvCxnSpPr>
        <p:spPr>
          <a:xfrm>
            <a:off x="1805864" y="5085184"/>
            <a:ext cx="13259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3299520" y="4900518"/>
            <a:ext cx="4800872" cy="646331"/>
          </a:xfrm>
          <a:prstGeom prst="rect">
            <a:avLst/>
          </a:prstGeom>
          <a:noFill/>
        </p:spPr>
        <p:txBody>
          <a:bodyPr wrap="square" rtlCol="0">
            <a:spAutoFit/>
          </a:bodyPr>
          <a:lstStyle/>
          <a:p>
            <a:r>
              <a:rPr lang="es-ES" dirty="0" smtClean="0"/>
              <a:t>El estudiante contactará con su tutor de prácticas de la US para hacerle entrega de una copia.</a:t>
            </a:r>
            <a:endParaRPr lang="es-ES" dirty="0"/>
          </a:p>
        </p:txBody>
      </p:sp>
      <p:sp>
        <p:nvSpPr>
          <p:cNvPr id="9" name="Abrir llave 8"/>
          <p:cNvSpPr/>
          <p:nvPr/>
        </p:nvSpPr>
        <p:spPr>
          <a:xfrm>
            <a:off x="1920862" y="2359326"/>
            <a:ext cx="152095" cy="21646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2</a:t>
            </a:fld>
            <a:endParaRPr lang="es-ES"/>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0735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282154"/>
          </a:xfrm>
          <a:solidFill>
            <a:schemeClr val="bg1">
              <a:lumMod val="85000"/>
            </a:schemeClr>
          </a:solidFill>
        </p:spPr>
        <p:txBody>
          <a:bodyPr>
            <a:normAutofit/>
          </a:bodyPr>
          <a:lstStyle/>
          <a:p>
            <a:r>
              <a:rPr lang="es-ES_tradnl" sz="3600" b="1" dirty="0" smtClean="0"/>
              <a:t>Algunas cuestiones importantes</a:t>
            </a:r>
            <a:endParaRPr lang="es-ES_tradnl" sz="3600" b="1" dirty="0"/>
          </a:p>
        </p:txBody>
      </p:sp>
      <p:sp>
        <p:nvSpPr>
          <p:cNvPr id="3" name="Marcador de contenido 2"/>
          <p:cNvSpPr>
            <a:spLocks noGrp="1"/>
          </p:cNvSpPr>
          <p:nvPr>
            <p:ph idx="1"/>
          </p:nvPr>
        </p:nvSpPr>
        <p:spPr>
          <a:xfrm>
            <a:off x="457200" y="1745154"/>
            <a:ext cx="8229600" cy="1191385"/>
          </a:xfrm>
        </p:spPr>
        <p:txBody>
          <a:bodyPr>
            <a:normAutofit fontScale="25000" lnSpcReduction="20000"/>
          </a:bodyPr>
          <a:lstStyle/>
          <a:p>
            <a:pPr marL="0" indent="0">
              <a:buNone/>
            </a:pPr>
            <a:r>
              <a:rPr lang="es-ES" sz="7200" b="1" dirty="0">
                <a:solidFill>
                  <a:srgbClr val="C00000"/>
                </a:solidFill>
              </a:rPr>
              <a:t>¿PUEDO INICIAR MIS PRÁCTICAS SIN HABER </a:t>
            </a:r>
            <a:r>
              <a:rPr lang="es-ES" sz="7200" b="1" dirty="0" smtClean="0">
                <a:solidFill>
                  <a:srgbClr val="C00000"/>
                </a:solidFill>
              </a:rPr>
              <a:t>RECOGIDO </a:t>
            </a:r>
            <a:r>
              <a:rPr lang="es-ES" sz="7200" b="1" dirty="0">
                <a:solidFill>
                  <a:srgbClr val="C00000"/>
                </a:solidFill>
              </a:rPr>
              <a:t>EL ACTA DE </a:t>
            </a:r>
            <a:r>
              <a:rPr lang="es-ES" sz="7200" b="1" dirty="0" smtClean="0">
                <a:solidFill>
                  <a:srgbClr val="C00000"/>
                </a:solidFill>
              </a:rPr>
              <a:t>SELECCIÓN FIRMADA Y SELLADA EL RESPONSABLE DE PRÁCTICAS DEL MAES ? </a:t>
            </a:r>
            <a:r>
              <a:rPr lang="es-ES" sz="2400" dirty="0">
                <a:solidFill>
                  <a:srgbClr val="C00000"/>
                </a:solidFill>
              </a:rPr>
              <a:t/>
            </a:r>
            <a:br>
              <a:rPr lang="es-ES" sz="2400" dirty="0">
                <a:solidFill>
                  <a:srgbClr val="C00000"/>
                </a:solidFill>
              </a:rPr>
            </a:br>
            <a:endParaRPr lang="es-ES_tradnl" sz="2400" dirty="0">
              <a:solidFill>
                <a:srgbClr val="C00000"/>
              </a:solidFill>
            </a:endParaRPr>
          </a:p>
          <a:p>
            <a:pPr marL="0" indent="0">
              <a:buNone/>
            </a:pPr>
            <a:r>
              <a:rPr lang="es-ES" sz="7200" dirty="0" smtClean="0"/>
              <a:t>Nunca</a:t>
            </a:r>
            <a:r>
              <a:rPr lang="es-ES" sz="7200" dirty="0"/>
              <a:t>, bajo ningún concepto. </a:t>
            </a:r>
            <a:r>
              <a:rPr lang="es-ES" sz="7200" b="1" dirty="0"/>
              <a:t>Las prácticas realizadas irregularmente no tendrán validez alguna. </a:t>
            </a:r>
            <a:endParaRPr lang="es-ES_tradnl" sz="7200" dirty="0"/>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20</a:t>
            </a:fld>
            <a:endParaRPr lang="es-ES"/>
          </a:p>
        </p:txBody>
      </p:sp>
      <p:sp>
        <p:nvSpPr>
          <p:cNvPr id="5" name="Rectángulo 4"/>
          <p:cNvSpPr/>
          <p:nvPr/>
        </p:nvSpPr>
        <p:spPr>
          <a:xfrm>
            <a:off x="421690" y="2936540"/>
            <a:ext cx="8265109" cy="1015663"/>
          </a:xfrm>
          <a:prstGeom prst="rect">
            <a:avLst/>
          </a:prstGeom>
        </p:spPr>
        <p:txBody>
          <a:bodyPr wrap="square">
            <a:spAutoFit/>
          </a:bodyPr>
          <a:lstStyle/>
          <a:p>
            <a:r>
              <a:rPr lang="es-ES" b="1" dirty="0">
                <a:solidFill>
                  <a:srgbClr val="C00000"/>
                </a:solidFill>
              </a:rPr>
              <a:t>¿PUEDO ENTREGAR LOS </a:t>
            </a:r>
            <a:r>
              <a:rPr lang="es-ES" b="1" dirty="0" smtClean="0">
                <a:solidFill>
                  <a:srgbClr val="C00000"/>
                </a:solidFill>
              </a:rPr>
              <a:t>CINCO </a:t>
            </a:r>
            <a:r>
              <a:rPr lang="es-ES" b="1" dirty="0">
                <a:solidFill>
                  <a:srgbClr val="C00000"/>
                </a:solidFill>
              </a:rPr>
              <a:t>EJEMPLARES DEL ACTA DE SELECCIÓN FOTOCOPIADOS O ESCANEADOS? </a:t>
            </a:r>
            <a:endParaRPr lang="es-ES" dirty="0">
              <a:solidFill>
                <a:srgbClr val="C00000"/>
              </a:solidFill>
            </a:endParaRPr>
          </a:p>
          <a:p>
            <a:r>
              <a:rPr lang="es-ES" dirty="0">
                <a:solidFill>
                  <a:srgbClr val="000000"/>
                </a:solidFill>
              </a:rPr>
              <a:t>No, sólo se admitirán originales</a:t>
            </a:r>
            <a:r>
              <a:rPr lang="es-ES" sz="2400" dirty="0">
                <a:solidFill>
                  <a:srgbClr val="000000"/>
                </a:solidFill>
              </a:rPr>
              <a:t>. </a:t>
            </a:r>
            <a:endParaRPr lang="es-ES_tradnl" dirty="0"/>
          </a:p>
        </p:txBody>
      </p:sp>
      <p:sp>
        <p:nvSpPr>
          <p:cNvPr id="6" name="Rectángulo 5"/>
          <p:cNvSpPr/>
          <p:nvPr/>
        </p:nvSpPr>
        <p:spPr>
          <a:xfrm>
            <a:off x="421690" y="4138613"/>
            <a:ext cx="8265109" cy="2585323"/>
          </a:xfrm>
          <a:prstGeom prst="rect">
            <a:avLst/>
          </a:prstGeom>
        </p:spPr>
        <p:txBody>
          <a:bodyPr wrap="square">
            <a:spAutoFit/>
          </a:bodyPr>
          <a:lstStyle/>
          <a:p>
            <a:r>
              <a:rPr lang="es-ES" b="1" dirty="0" smtClean="0">
                <a:solidFill>
                  <a:srgbClr val="C00000"/>
                </a:solidFill>
              </a:rPr>
              <a:t>¿PUEDE UNA PERSONA, EN MI NOMBRE, ENTREGAR LOS CINCO </a:t>
            </a:r>
            <a:r>
              <a:rPr lang="es-ES" b="1" dirty="0">
                <a:solidFill>
                  <a:srgbClr val="C00000"/>
                </a:solidFill>
              </a:rPr>
              <a:t>EJEMPLARES DEL ACTA DE </a:t>
            </a:r>
            <a:r>
              <a:rPr lang="es-ES" b="1" dirty="0" smtClean="0">
                <a:solidFill>
                  <a:srgbClr val="C00000"/>
                </a:solidFill>
              </a:rPr>
              <a:t>SELECCIÓN? </a:t>
            </a:r>
            <a:endParaRPr lang="es-ES" dirty="0">
              <a:solidFill>
                <a:srgbClr val="C00000"/>
              </a:solidFill>
            </a:endParaRPr>
          </a:p>
          <a:p>
            <a:r>
              <a:rPr lang="es-ES" dirty="0" smtClean="0">
                <a:solidFill>
                  <a:srgbClr val="000000"/>
                </a:solidFill>
              </a:rPr>
              <a:t>Sí, entregando en la Unidad de Prácticas de la EIP la </a:t>
            </a:r>
            <a:r>
              <a:rPr lang="es-ES" b="1" u="sng" dirty="0" smtClean="0">
                <a:solidFill>
                  <a:srgbClr val="2C0CEE"/>
                </a:solidFill>
              </a:rPr>
              <a:t>instancia de otorgamiento de representación</a:t>
            </a:r>
            <a:r>
              <a:rPr lang="es-ES" b="1" dirty="0" smtClean="0">
                <a:solidFill>
                  <a:srgbClr val="4B875B"/>
                </a:solidFill>
              </a:rPr>
              <a:t> </a:t>
            </a:r>
            <a:r>
              <a:rPr lang="es-ES" dirty="0" smtClean="0">
                <a:solidFill>
                  <a:srgbClr val="000000"/>
                </a:solidFill>
              </a:rPr>
              <a:t>debidamente cumplimentada y firmada por el representado (estudiante) y por su representante.  </a:t>
            </a:r>
          </a:p>
          <a:p>
            <a:r>
              <a:rPr lang="es-ES" u="sng" dirty="0" smtClean="0">
                <a:solidFill>
                  <a:srgbClr val="000000"/>
                </a:solidFill>
              </a:rPr>
              <a:t>Documentación que debe presentarse junto a esta instancia</a:t>
            </a:r>
            <a:r>
              <a:rPr lang="es-ES" dirty="0" smtClean="0">
                <a:solidFill>
                  <a:srgbClr val="000000"/>
                </a:solidFill>
              </a:rPr>
              <a:t>: original y fotocopia del DNI del representante para su cotejo. Descargar instancia en: </a:t>
            </a:r>
            <a:r>
              <a:rPr lang="es-ES" dirty="0" smtClean="0">
                <a:hlinkClick r:id="rId2"/>
              </a:rPr>
              <a:t>https</a:t>
            </a:r>
            <a:r>
              <a:rPr lang="es-ES" dirty="0">
                <a:hlinkClick r:id="rId2"/>
              </a:rPr>
              <a:t>://masteroficial.us.es/maes/sites/masteroficial.us.es.maes/files/modelo_representacion.pdf</a:t>
            </a:r>
            <a:endParaRPr lang="es-ES_tradnl" dirty="0"/>
          </a:p>
        </p:txBody>
      </p:sp>
    </p:spTree>
    <p:extLst>
      <p:ext uri="{BB962C8B-B14F-4D97-AF65-F5344CB8AC3E}">
        <p14:creationId xmlns:p14="http://schemas.microsoft.com/office/powerpoint/2010/main" val="1333937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210146"/>
          </a:xfrm>
          <a:solidFill>
            <a:schemeClr val="bg1">
              <a:lumMod val="75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r>
              <a:rPr lang="es-ES" dirty="0" smtClean="0">
                <a:solidFill>
                  <a:srgbClr val="002060"/>
                </a:solidFill>
              </a:rPr>
              <a:t/>
            </a:r>
            <a:br>
              <a:rPr lang="es-ES" dirty="0" smtClean="0">
                <a:solidFill>
                  <a:srgbClr val="002060"/>
                </a:solidFill>
              </a:rPr>
            </a:br>
            <a:r>
              <a:rPr lang="es-ES" dirty="0" smtClean="0">
                <a:solidFill>
                  <a:srgbClr val="002060"/>
                </a:solidFill>
              </a:rPr>
              <a:t>Contacto previo </a:t>
            </a:r>
            <a:br>
              <a:rPr lang="es-ES" dirty="0" smtClean="0">
                <a:solidFill>
                  <a:srgbClr val="002060"/>
                </a:solidFill>
              </a:rPr>
            </a:br>
            <a:r>
              <a:rPr lang="es-ES" dirty="0" smtClean="0">
                <a:solidFill>
                  <a:srgbClr val="002060"/>
                </a:solidFill>
              </a:rPr>
              <a:t>con el centro educativo</a:t>
            </a:r>
            <a:br>
              <a:rPr lang="es-ES" dirty="0" smtClean="0">
                <a:solidFill>
                  <a:srgbClr val="002060"/>
                </a:solidFill>
              </a:rPr>
            </a:br>
            <a:endParaRPr lang="es-ES" dirty="0">
              <a:solidFill>
                <a:srgbClr val="002060"/>
              </a:solidFill>
            </a:endParaRPr>
          </a:p>
        </p:txBody>
      </p:sp>
      <p:sp>
        <p:nvSpPr>
          <p:cNvPr id="3" name="Marcador de contenido 2"/>
          <p:cNvSpPr>
            <a:spLocks noGrp="1"/>
          </p:cNvSpPr>
          <p:nvPr>
            <p:ph idx="1"/>
          </p:nvPr>
        </p:nvSpPr>
        <p:spPr>
          <a:xfrm>
            <a:off x="457200" y="2708920"/>
            <a:ext cx="8229600" cy="3417244"/>
          </a:xfrm>
        </p:spPr>
        <p:txBody>
          <a:bodyPr>
            <a:normAutofit/>
          </a:bodyPr>
          <a:lstStyle/>
          <a:p>
            <a:pPr algn="just"/>
            <a:r>
              <a:rPr lang="es-ES" dirty="0" smtClean="0"/>
              <a:t>El centro educativo informará a la universidad de Sevilla, </a:t>
            </a:r>
            <a:r>
              <a:rPr lang="es-ES" dirty="0"/>
              <a:t>y/o a través de su página web</a:t>
            </a:r>
            <a:r>
              <a:rPr lang="es-ES" dirty="0" smtClean="0"/>
              <a:t>, de la </a:t>
            </a:r>
            <a:r>
              <a:rPr lang="es-ES" b="1" u="sng" dirty="0" smtClean="0"/>
              <a:t>hora y lugar</a:t>
            </a:r>
            <a:r>
              <a:rPr lang="es-ES" dirty="0" smtClean="0"/>
              <a:t> de la presentación del alumno en el centro el </a:t>
            </a:r>
            <a:r>
              <a:rPr lang="es-ES" b="1" dirty="0" smtClean="0">
                <a:solidFill>
                  <a:srgbClr val="FF0000"/>
                </a:solidFill>
              </a:rPr>
              <a:t>día 20 de enero de 2021</a:t>
            </a:r>
            <a:r>
              <a:rPr lang="es-ES" dirty="0" smtClean="0"/>
              <a:t>.</a:t>
            </a:r>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21</a:t>
            </a:fld>
            <a:endParaRPr lang="es-ES"/>
          </a:p>
        </p:txBody>
      </p:sp>
    </p:spTree>
    <p:extLst>
      <p:ext uri="{BB962C8B-B14F-4D97-AF65-F5344CB8AC3E}">
        <p14:creationId xmlns:p14="http://schemas.microsoft.com/office/powerpoint/2010/main" val="3319411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a:normAutofit fontScale="90000"/>
          </a:bodyPr>
          <a:lstStyle/>
          <a:p>
            <a:r>
              <a:rPr lang="es-ES" dirty="0" smtClean="0">
                <a:solidFill>
                  <a:srgbClr val="002060"/>
                </a:solidFill>
              </a:rPr>
              <a:t>Presentación del alumnado en el centro educativo    </a:t>
            </a:r>
            <a:r>
              <a:rPr lang="es-ES" b="1" dirty="0" smtClean="0">
                <a:solidFill>
                  <a:srgbClr val="FF0000"/>
                </a:solidFill>
              </a:rPr>
              <a:t>20 de enero 2021</a:t>
            </a:r>
            <a:endParaRPr lang="es-ES" b="1" dirty="0">
              <a:solidFill>
                <a:srgbClr val="FF0000"/>
              </a:solidFill>
            </a:endParaRPr>
          </a:p>
        </p:txBody>
      </p:sp>
      <p:sp>
        <p:nvSpPr>
          <p:cNvPr id="3" name="Marcador de contenido 2"/>
          <p:cNvSpPr>
            <a:spLocks noGrp="1"/>
          </p:cNvSpPr>
          <p:nvPr>
            <p:ph idx="1"/>
          </p:nvPr>
        </p:nvSpPr>
        <p:spPr>
          <a:xfrm>
            <a:off x="323528" y="2996952"/>
            <a:ext cx="8229600" cy="2769718"/>
          </a:xfrm>
        </p:spPr>
        <p:txBody>
          <a:bodyPr>
            <a:normAutofit/>
          </a:bodyPr>
          <a:lstStyle/>
          <a:p>
            <a:pPr algn="just"/>
            <a:r>
              <a:rPr lang="es-ES" sz="2800" dirty="0" smtClean="0"/>
              <a:t>El equipo directivo del CE tiene </a:t>
            </a:r>
            <a:r>
              <a:rPr lang="es-ES" sz="2800" b="1" dirty="0" smtClean="0"/>
              <a:t>programada</a:t>
            </a:r>
            <a:r>
              <a:rPr lang="es-ES" sz="2800" dirty="0" smtClean="0"/>
              <a:t> tanto </a:t>
            </a:r>
            <a:r>
              <a:rPr lang="es-ES" sz="2800" b="1" dirty="0" smtClean="0"/>
              <a:t>la recepción </a:t>
            </a:r>
            <a:r>
              <a:rPr lang="es-ES" sz="2800" dirty="0" smtClean="0"/>
              <a:t>como otras </a:t>
            </a:r>
            <a:r>
              <a:rPr lang="es-ES" sz="2800" b="1" dirty="0" smtClean="0"/>
              <a:t>actuaciones</a:t>
            </a:r>
            <a:r>
              <a:rPr lang="es-ES" sz="2800" dirty="0" smtClean="0"/>
              <a:t> descritas en la Guía de Prácticas, con </a:t>
            </a:r>
            <a:r>
              <a:rPr lang="es-ES" sz="2800" b="1" dirty="0" smtClean="0"/>
              <a:t>carácter y asistencia conjunta</a:t>
            </a:r>
            <a:r>
              <a:rPr lang="es-ES" sz="2800" dirty="0" smtClean="0"/>
              <a:t> para el alumnado universitario de todas las especialidades del MAES de la US/UPO que haya sido adjudicado al centro educativo.</a:t>
            </a:r>
            <a:endParaRPr lang="es-ES" sz="2800" dirty="0"/>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22</a:t>
            </a:fld>
            <a:endParaRPr lang="es-ES" dirty="0"/>
          </a:p>
        </p:txBody>
      </p:sp>
      <p:sp>
        <p:nvSpPr>
          <p:cNvPr id="5" name="Flecha derecha 4"/>
          <p:cNvSpPr/>
          <p:nvPr/>
        </p:nvSpPr>
        <p:spPr>
          <a:xfrm rot="5400000">
            <a:off x="4003793" y="1564649"/>
            <a:ext cx="651782" cy="484632"/>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2043684" y="2203962"/>
            <a:ext cx="4572000" cy="64633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s-ES" b="1" dirty="0" smtClean="0"/>
              <a:t>Conforme a la organización que cada Centro tenga prevista para esa recepción.</a:t>
            </a:r>
            <a:endParaRPr lang="es-ES" b="1" dirty="0"/>
          </a:p>
        </p:txBody>
      </p:sp>
      <p:pic>
        <p:nvPicPr>
          <p:cNvPr id="7" name="Imagen 6" descr="Diente de león: Algunos poemas vanguardistas de los poeta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0147" y="5731056"/>
            <a:ext cx="886628" cy="721393"/>
          </a:xfrm>
          <a:prstGeom prst="rect">
            <a:avLst/>
          </a:prstGeom>
        </p:spPr>
      </p:pic>
      <p:sp>
        <p:nvSpPr>
          <p:cNvPr id="8" name="Flecha derecha 7"/>
          <p:cNvSpPr/>
          <p:nvPr/>
        </p:nvSpPr>
        <p:spPr>
          <a:xfrm>
            <a:off x="2075621" y="5890079"/>
            <a:ext cx="362953" cy="47064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sz="1100" b="1" dirty="0"/>
          </a:p>
        </p:txBody>
      </p:sp>
      <p:sp>
        <p:nvSpPr>
          <p:cNvPr id="9" name="CuadroTexto 8"/>
          <p:cNvSpPr txBox="1"/>
          <p:nvPr/>
        </p:nvSpPr>
        <p:spPr>
          <a:xfrm>
            <a:off x="5220072" y="5940734"/>
            <a:ext cx="309634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dirty="0" smtClean="0"/>
              <a:t>Unidad de prácticas de la EIP</a:t>
            </a:r>
            <a:endParaRPr lang="es-ES" dirty="0"/>
          </a:p>
        </p:txBody>
      </p:sp>
      <p:sp>
        <p:nvSpPr>
          <p:cNvPr id="10" name="CuadroTexto 9"/>
          <p:cNvSpPr txBox="1"/>
          <p:nvPr/>
        </p:nvSpPr>
        <p:spPr>
          <a:xfrm>
            <a:off x="747910" y="5961341"/>
            <a:ext cx="1250428" cy="369332"/>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dirty="0" smtClean="0"/>
              <a:t>Incidencias</a:t>
            </a:r>
            <a:endParaRPr lang="es-ES" dirty="0"/>
          </a:p>
        </p:txBody>
      </p:sp>
      <p:sp>
        <p:nvSpPr>
          <p:cNvPr id="13" name="Rectángulo 12"/>
          <p:cNvSpPr/>
          <p:nvPr/>
        </p:nvSpPr>
        <p:spPr>
          <a:xfrm>
            <a:off x="3059832" y="5938652"/>
            <a:ext cx="1650221" cy="369332"/>
          </a:xfrm>
          <a:prstGeom prst="rect">
            <a:avLst/>
          </a:prstGeom>
        </p:spPr>
        <p:txBody>
          <a:bodyPr wrap="square">
            <a:spAutoFit/>
          </a:bodyPr>
          <a:lstStyle/>
          <a:p>
            <a:pPr algn="ctr"/>
            <a:r>
              <a:rPr lang="es-ES" b="1" dirty="0" smtClean="0"/>
              <a:t>954550142</a:t>
            </a:r>
            <a:endParaRPr lang="es-ES" b="1" dirty="0"/>
          </a:p>
        </p:txBody>
      </p:sp>
      <p:sp>
        <p:nvSpPr>
          <p:cNvPr id="14" name="Flecha derecha 13"/>
          <p:cNvSpPr/>
          <p:nvPr/>
        </p:nvSpPr>
        <p:spPr>
          <a:xfrm>
            <a:off x="4710053" y="5900076"/>
            <a:ext cx="362953" cy="47064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sz="1100" b="1" dirty="0"/>
          </a:p>
        </p:txBody>
      </p:sp>
    </p:spTree>
    <p:extLst>
      <p:ext uri="{BB962C8B-B14F-4D97-AF65-F5344CB8AC3E}">
        <p14:creationId xmlns:p14="http://schemas.microsoft.com/office/powerpoint/2010/main" val="628434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1063422"/>
            <a:ext cx="8229600" cy="1143000"/>
          </a:xfrm>
        </p:spPr>
        <p:txBody>
          <a:bodyPr/>
          <a:lstStyle/>
          <a:p>
            <a:r>
              <a:rPr lang="es-ES" b="1" dirty="0" smtClean="0">
                <a:solidFill>
                  <a:srgbClr val="C00000"/>
                </a:solidFill>
              </a:rPr>
              <a:t>Importante</a:t>
            </a:r>
            <a:endParaRPr lang="es-ES" b="1" dirty="0">
              <a:solidFill>
                <a:srgbClr val="C00000"/>
              </a:solidFill>
            </a:endParaRPr>
          </a:p>
        </p:txBody>
      </p:sp>
      <p:sp>
        <p:nvSpPr>
          <p:cNvPr id="3" name="Marcador de contenido 2"/>
          <p:cNvSpPr>
            <a:spLocks noGrp="1"/>
          </p:cNvSpPr>
          <p:nvPr>
            <p:ph idx="1"/>
          </p:nvPr>
        </p:nvSpPr>
        <p:spPr>
          <a:xfrm>
            <a:off x="457200" y="2029081"/>
            <a:ext cx="8229600" cy="4525963"/>
          </a:xfrm>
        </p:spPr>
        <p:txBody>
          <a:bodyPr/>
          <a:lstStyle/>
          <a:p>
            <a:pPr algn="just"/>
            <a:r>
              <a:rPr lang="es-ES" dirty="0" smtClean="0"/>
              <a:t>El </a:t>
            </a:r>
            <a:r>
              <a:rPr lang="es-ES" b="1" dirty="0" smtClean="0"/>
              <a:t>alumnado</a:t>
            </a:r>
            <a:r>
              <a:rPr lang="es-ES" dirty="0" smtClean="0"/>
              <a:t> universitario en prácticas </a:t>
            </a:r>
            <a:r>
              <a:rPr lang="es-ES" b="1" dirty="0" smtClean="0"/>
              <a:t>respetará las normas del centro educativo</a:t>
            </a:r>
            <a:r>
              <a:rPr lang="es-ES" dirty="0" smtClean="0"/>
              <a:t>, estando sujeto al calendario, horario, lugar y actividad establecidos en el mismo. Es deber del alumnado presentar un </a:t>
            </a:r>
            <a:r>
              <a:rPr lang="es-ES" b="1" dirty="0" smtClean="0"/>
              <a:t>comportamiento adecuado</a:t>
            </a:r>
            <a:r>
              <a:rPr lang="es-ES" dirty="0" smtClean="0"/>
              <a:t> </a:t>
            </a:r>
            <a:r>
              <a:rPr lang="es-ES" b="1" dirty="0" smtClean="0"/>
              <a:t>a las normas de convivencia del centro</a:t>
            </a:r>
            <a:r>
              <a:rPr lang="es-ES" dirty="0" smtClean="0"/>
              <a:t>.</a:t>
            </a:r>
            <a:endParaRPr lang="es-ES" dirty="0"/>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23</a:t>
            </a:fld>
            <a:endParaRPr lang="es-ES"/>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03928"/>
            <a:ext cx="1944216" cy="1031422"/>
          </a:xfrm>
          <a:prstGeom prst="rect">
            <a:avLst/>
          </a:prstGeom>
        </p:spPr>
      </p:pic>
      <p:sp>
        <p:nvSpPr>
          <p:cNvPr id="6" name="object 5"/>
          <p:cNvSpPr/>
          <p:nvPr/>
        </p:nvSpPr>
        <p:spPr>
          <a:xfrm>
            <a:off x="7620000" y="503811"/>
            <a:ext cx="760374" cy="654198"/>
          </a:xfrm>
          <a:prstGeom prst="rect">
            <a:avLst/>
          </a:prstGeom>
          <a:blipFill>
            <a:blip r:embed="rId3" cstate="print"/>
            <a:stretch>
              <a:fillRect/>
            </a:stretch>
          </a:blipFill>
        </p:spPr>
        <p:txBody>
          <a:bodyPr wrap="square" lIns="0" tIns="0" rIns="0" bIns="0" rtlCol="0"/>
          <a:lstStyle/>
          <a:p>
            <a:endParaRPr sz="1539"/>
          </a:p>
        </p:txBody>
      </p:sp>
    </p:spTree>
    <p:extLst>
      <p:ext uri="{BB962C8B-B14F-4D97-AF65-F5344CB8AC3E}">
        <p14:creationId xmlns:p14="http://schemas.microsoft.com/office/powerpoint/2010/main" val="1617700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PrácticasYtfm (1).JPG"/>
          <p:cNvPicPr>
            <a:picLocks noGrp="1" noChangeAspect="1"/>
          </p:cNvPicPr>
          <p:nvPr>
            <p:ph idx="1"/>
          </p:nvPr>
        </p:nvPicPr>
        <p:blipFill>
          <a:blip r:embed="rId2" cstate="print"/>
          <a:stretch>
            <a:fillRect/>
          </a:stretch>
        </p:blipFill>
        <p:spPr>
          <a:xfrm>
            <a:off x="0" y="0"/>
            <a:ext cx="9143999" cy="6858000"/>
          </a:xfrm>
        </p:spPr>
      </p:pic>
      <p:sp>
        <p:nvSpPr>
          <p:cNvPr id="4" name="3 Marcador de número de diapositiva"/>
          <p:cNvSpPr>
            <a:spLocks noGrp="1"/>
          </p:cNvSpPr>
          <p:nvPr>
            <p:ph type="sldNum" sz="quarter" idx="12"/>
          </p:nvPr>
        </p:nvSpPr>
        <p:spPr/>
        <p:txBody>
          <a:bodyPr/>
          <a:lstStyle/>
          <a:p>
            <a:fld id="{B8A7F3B0-8A15-4091-BC9F-90448F89E6A5}" type="slidenum">
              <a:rPr lang="es-ES" smtClean="0"/>
              <a:pPr/>
              <a:t>24</a:t>
            </a:fld>
            <a:endParaRPr lang="es-ES"/>
          </a:p>
        </p:txBody>
      </p:sp>
      <p:sp>
        <p:nvSpPr>
          <p:cNvPr id="2" name="CuadroTexto 1"/>
          <p:cNvSpPr txBox="1"/>
          <p:nvPr/>
        </p:nvSpPr>
        <p:spPr>
          <a:xfrm>
            <a:off x="2411760" y="260648"/>
            <a:ext cx="4141440" cy="923330"/>
          </a:xfrm>
          <a:prstGeom prst="rect">
            <a:avLst/>
          </a:prstGeom>
          <a:solidFill>
            <a:srgbClr val="002060"/>
          </a:solidFill>
        </p:spPr>
        <p:txBody>
          <a:bodyPr wrap="square" rtlCol="0">
            <a:spAutoFit/>
          </a:bodyPr>
          <a:lstStyle/>
          <a:p>
            <a:pPr algn="ctr"/>
            <a:r>
              <a:rPr lang="es-ES" b="1" dirty="0" smtClean="0">
                <a:solidFill>
                  <a:schemeClr val="bg1"/>
                </a:solidFill>
                <a:latin typeface="Book Antiqua" panose="02040602050305030304" pitchFamily="18" charset="0"/>
              </a:rPr>
              <a:t>CURSO ACADÉMICO</a:t>
            </a:r>
          </a:p>
          <a:p>
            <a:pPr algn="ctr"/>
            <a:r>
              <a:rPr lang="es-ES" sz="3600" b="1" dirty="0" smtClean="0">
                <a:solidFill>
                  <a:schemeClr val="bg1"/>
                </a:solidFill>
                <a:latin typeface="Book Antiqua" panose="02040602050305030304" pitchFamily="18" charset="0"/>
              </a:rPr>
              <a:t>2017/18</a:t>
            </a:r>
            <a:endParaRPr lang="es-ES" sz="3600" b="1" dirty="0">
              <a:solidFill>
                <a:schemeClr val="bg1"/>
              </a:solidFill>
              <a:latin typeface="Book Antiqua" panose="02040602050305030304" pitchFamily="18" charset="0"/>
            </a:endParaRPr>
          </a:p>
        </p:txBody>
      </p:sp>
      <p:sp>
        <p:nvSpPr>
          <p:cNvPr id="3" name="CuadroTexto 2"/>
          <p:cNvSpPr txBox="1"/>
          <p:nvPr/>
        </p:nvSpPr>
        <p:spPr>
          <a:xfrm>
            <a:off x="3349272" y="669669"/>
            <a:ext cx="2288352"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S_tradnl" sz="2400" b="1" dirty="0" smtClean="0"/>
              <a:t>2020/2021</a:t>
            </a:r>
            <a:endParaRPr lang="es-ES_tradnl" sz="2400" b="1"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7063" y="94472"/>
            <a:ext cx="1959737" cy="1255681"/>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260648"/>
            <a:ext cx="1199903" cy="92333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457200" y="274639"/>
            <a:ext cx="8229600" cy="725487"/>
          </a:xfrm>
        </p:spPr>
        <p:txBody>
          <a:bodyPr>
            <a:normAutofit fontScale="90000"/>
          </a:bodyPr>
          <a:lstStyle/>
          <a:p>
            <a:r>
              <a:rPr lang="es-ES" dirty="0" smtClean="0"/>
              <a:t>Las prácticas externas</a:t>
            </a:r>
          </a:p>
        </p:txBody>
      </p:sp>
      <p:sp>
        <p:nvSpPr>
          <p:cNvPr id="7171" name="2 Marcador de contenido"/>
          <p:cNvSpPr>
            <a:spLocks noGrp="1"/>
          </p:cNvSpPr>
          <p:nvPr>
            <p:ph idx="1"/>
          </p:nvPr>
        </p:nvSpPr>
        <p:spPr bwMode="auto">
          <a:xfrm>
            <a:off x="457200" y="1143001"/>
            <a:ext cx="8229600" cy="4983163"/>
          </a:xfrm>
        </p:spPr>
        <p:txBody>
          <a:bodyPr wrap="square" numCol="1" anchor="t" anchorCtr="0" compatLnSpc="1">
            <a:prstTxWarp prst="textNoShape">
              <a:avLst/>
            </a:prstTxWarp>
            <a:normAutofit fontScale="62500" lnSpcReduction="20000"/>
          </a:bodyPr>
          <a:lstStyle/>
          <a:p>
            <a:pPr algn="just"/>
            <a:r>
              <a:rPr lang="es-ES" altLang="es-ES" sz="2400" dirty="0" smtClean="0"/>
              <a:t>Dentro del Máster Universitario en Profesorado de Educación Secundaria Obligatoria y Bachillerato, Formación Profesional y Enseñanzas de Idiomas (en adelante MAES), </a:t>
            </a:r>
            <a:r>
              <a:rPr lang="es-ES" altLang="es-ES" sz="2400" b="1" dirty="0" smtClean="0"/>
              <a:t>el módulo de prácticas </a:t>
            </a:r>
            <a:r>
              <a:rPr lang="es-ES" altLang="es-ES" sz="2400" dirty="0" smtClean="0"/>
              <a:t>supone una parte esencial del programa formativo, </a:t>
            </a:r>
            <a:r>
              <a:rPr lang="es-ES" altLang="es-ES" sz="2400" b="1" dirty="0" smtClean="0"/>
              <a:t>vertebrando la teoría, la transferencia de la misma a la realidad del aula/centro y mostrando el resultado y el impacto final del aprendizaje del futuro profesorado, para responder a la cambiante realidad docente, además de ofrecer datos para la mejora e innovación</a:t>
            </a:r>
            <a:r>
              <a:rPr lang="es-ES" altLang="es-ES" sz="2400" dirty="0" smtClean="0"/>
              <a:t>. </a:t>
            </a:r>
          </a:p>
          <a:p>
            <a:endParaRPr lang="es-ES" altLang="es-ES" b="1" dirty="0" smtClean="0"/>
          </a:p>
          <a:p>
            <a:r>
              <a:rPr lang="es-ES" altLang="es-ES" sz="3100" b="1" dirty="0" smtClean="0">
                <a:solidFill>
                  <a:srgbClr val="002060"/>
                </a:solidFill>
              </a:rPr>
              <a:t>Prácticas</a:t>
            </a:r>
            <a:r>
              <a:rPr lang="es-ES" altLang="es-ES" sz="2600" b="1" dirty="0" smtClean="0"/>
              <a:t> </a:t>
            </a:r>
            <a:r>
              <a:rPr lang="es-ES" altLang="es-ES" sz="2600" dirty="0" smtClean="0"/>
              <a:t>          	</a:t>
            </a:r>
            <a:r>
              <a:rPr lang="es-ES" altLang="es-ES" sz="2600" b="1" dirty="0" smtClean="0"/>
              <a:t>                    </a:t>
            </a:r>
            <a:r>
              <a:rPr lang="es-ES" altLang="es-ES" sz="3600" b="1" dirty="0" smtClean="0">
                <a:solidFill>
                  <a:schemeClr val="accent2"/>
                </a:solidFill>
              </a:rPr>
              <a:t>Asignatura obligatoria de 10 créditos</a:t>
            </a:r>
          </a:p>
          <a:p>
            <a:pPr lvl="8">
              <a:buNone/>
            </a:pPr>
            <a:r>
              <a:rPr lang="es-ES" altLang="es-ES" sz="1900" b="1" dirty="0" smtClean="0">
                <a:solidFill>
                  <a:schemeClr val="accent2"/>
                </a:solidFill>
              </a:rPr>
              <a:t>		</a:t>
            </a:r>
          </a:p>
          <a:p>
            <a:pPr algn="ctr">
              <a:buNone/>
            </a:pPr>
            <a:r>
              <a:rPr lang="es-ES" altLang="es-ES" sz="2400" b="1" dirty="0" smtClean="0">
                <a:ea typeface="ＭＳ Ｐゴシック" pitchFamily="34" charset="-128"/>
                <a:cs typeface="Calibri" pitchFamily="34" charset="0"/>
              </a:rPr>
              <a:t>100 horas que el alumno permanecerá en el centro</a:t>
            </a:r>
            <a:r>
              <a:rPr lang="es-ES" altLang="es-ES" sz="2400" dirty="0" smtClean="0">
                <a:ea typeface="ＭＳ Ｐゴシック" pitchFamily="34" charset="-128"/>
                <a:cs typeface="Calibri" pitchFamily="34" charset="0"/>
              </a:rPr>
              <a:t> </a:t>
            </a:r>
            <a:r>
              <a:rPr lang="es-ES" altLang="es-ES" sz="2400" b="1" dirty="0" smtClean="0">
                <a:ea typeface="ＭＳ Ｐゴシック" pitchFamily="34" charset="-128"/>
                <a:cs typeface="Calibri" pitchFamily="34" charset="0"/>
              </a:rPr>
              <a:t>educativo </a:t>
            </a:r>
          </a:p>
          <a:p>
            <a:pPr marL="0" indent="0">
              <a:buNone/>
            </a:pPr>
            <a:endParaRPr lang="es-ES" sz="2800" dirty="0" smtClean="0"/>
          </a:p>
          <a:p>
            <a:r>
              <a:rPr lang="es-ES" sz="2600" dirty="0" smtClean="0"/>
              <a:t>Constituyen </a:t>
            </a:r>
            <a:r>
              <a:rPr lang="es-ES" sz="2600" dirty="0"/>
              <a:t>un elemento clave en la profesionalización de la formación inicial docente</a:t>
            </a:r>
            <a:r>
              <a:rPr lang="es-ES" sz="2600" dirty="0" smtClean="0"/>
              <a:t>.</a:t>
            </a:r>
            <a:endParaRPr lang="es-ES" altLang="es-ES" sz="2600" dirty="0" smtClean="0"/>
          </a:p>
          <a:p>
            <a:endParaRPr lang="es-ES" altLang="es-ES" sz="2800" b="1" dirty="0" smtClean="0"/>
          </a:p>
          <a:p>
            <a:r>
              <a:rPr lang="es-ES" altLang="es-ES" sz="2800" b="1" dirty="0" smtClean="0"/>
              <a:t>¿Qué se pretende? </a:t>
            </a:r>
          </a:p>
          <a:p>
            <a:pPr algn="just">
              <a:buNone/>
            </a:pPr>
            <a:r>
              <a:rPr lang="es-ES" altLang="es-ES" sz="2400" dirty="0" smtClean="0"/>
              <a:t>	Que el estudiante del MAES </a:t>
            </a:r>
            <a:r>
              <a:rPr lang="es-ES" altLang="es-ES" sz="2400" b="1" dirty="0" smtClean="0"/>
              <a:t>conozca el escenario laboral y pueda aplicar lo aprendido en la parte teórica del Máster. </a:t>
            </a:r>
            <a:r>
              <a:rPr lang="es-ES" altLang="es-ES" sz="2400" dirty="0" smtClean="0"/>
              <a:t>Las prácticas permiten la necesaria interacción entre teoría y práctica.</a:t>
            </a:r>
          </a:p>
          <a:p>
            <a:pPr algn="just">
              <a:buFont typeface="Arial" charset="0"/>
              <a:buNone/>
            </a:pPr>
            <a:r>
              <a:rPr lang="es-ES" altLang="es-ES" sz="2400" dirty="0" smtClean="0"/>
              <a:t> 	Las prácticas tienen por objeto proporcionar al estudiante un espacio real en un centro educativo que le facilite una primera aproximación a la </a:t>
            </a:r>
            <a:r>
              <a:rPr lang="es-ES" altLang="es-ES" sz="2400" b="1" dirty="0" smtClean="0"/>
              <a:t>adquisición de las competencias profesionales</a:t>
            </a:r>
            <a:r>
              <a:rPr lang="es-ES" altLang="es-ES" sz="2400" dirty="0" smtClean="0"/>
              <a:t> necesarias para el desarrollo de las profesión de Profesor/a de Secundaria, Bachillerato, Formación Profesional y Escuelas de Idioma. </a:t>
            </a:r>
          </a:p>
        </p:txBody>
      </p:sp>
      <p:sp>
        <p:nvSpPr>
          <p:cNvPr id="10" name="9 Flecha derecha"/>
          <p:cNvSpPr/>
          <p:nvPr/>
        </p:nvSpPr>
        <p:spPr>
          <a:xfrm>
            <a:off x="1879247" y="2636912"/>
            <a:ext cx="1152128" cy="358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Marcador de número de diapositiva"/>
          <p:cNvSpPr>
            <a:spLocks noGrp="1"/>
          </p:cNvSpPr>
          <p:nvPr>
            <p:ph type="sldNum" sz="quarter" idx="12"/>
          </p:nvPr>
        </p:nvSpPr>
        <p:spPr/>
        <p:txBody>
          <a:bodyPr/>
          <a:lstStyle/>
          <a:p>
            <a:fld id="{EE8D30BC-DFDD-4E42-9862-C12755A36EEE}" type="slidenum">
              <a:rPr lang="es-ES" altLang="es-ES" smtClean="0"/>
              <a:pPr/>
              <a:t>25</a:t>
            </a:fld>
            <a:endParaRPr lang="es-ES" altLang="es-ES"/>
          </a:p>
        </p:txBody>
      </p:sp>
      <p:sp>
        <p:nvSpPr>
          <p:cNvPr id="6" name="object 5"/>
          <p:cNvSpPr/>
          <p:nvPr/>
        </p:nvSpPr>
        <p:spPr>
          <a:xfrm>
            <a:off x="7884368" y="208511"/>
            <a:ext cx="760374" cy="654198"/>
          </a:xfrm>
          <a:prstGeom prst="rect">
            <a:avLst/>
          </a:prstGeom>
          <a:blipFill>
            <a:blip r:embed="rId2" cstate="print"/>
            <a:stretch>
              <a:fillRect/>
            </a:stretch>
          </a:blipFill>
        </p:spPr>
        <p:txBody>
          <a:bodyPr wrap="square" lIns="0" tIns="0" rIns="0" bIns="0" rtlCol="0"/>
          <a:lstStyle/>
          <a:p>
            <a:endParaRPr sz="1539"/>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1" y="158407"/>
            <a:ext cx="1422046" cy="75440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24023" y="199625"/>
            <a:ext cx="6635080" cy="1143000"/>
          </a:xfrm>
        </p:spPr>
        <p:txBody>
          <a:bodyPr/>
          <a:lstStyle/>
          <a:p>
            <a:r>
              <a:rPr lang="es-ES" dirty="0" smtClean="0"/>
              <a:t>Las prácticas externas (2)</a:t>
            </a:r>
            <a:endParaRPr lang="es-ES" dirty="0"/>
          </a:p>
        </p:txBody>
      </p:sp>
      <p:sp>
        <p:nvSpPr>
          <p:cNvPr id="3" name="2 Marcador de contenido"/>
          <p:cNvSpPr>
            <a:spLocks noGrp="1"/>
          </p:cNvSpPr>
          <p:nvPr>
            <p:ph idx="1"/>
          </p:nvPr>
        </p:nvSpPr>
        <p:spPr>
          <a:xfrm>
            <a:off x="457200" y="1340769"/>
            <a:ext cx="8229600" cy="5124704"/>
          </a:xfrm>
        </p:spPr>
        <p:txBody>
          <a:bodyPr>
            <a:normAutofit fontScale="92500" lnSpcReduction="20000"/>
          </a:bodyPr>
          <a:lstStyle/>
          <a:p>
            <a:r>
              <a:rPr lang="es-ES" altLang="es-ES" sz="2400" dirty="0" smtClean="0"/>
              <a:t>Cada estudiante de prácticas:   </a:t>
            </a:r>
            <a:r>
              <a:rPr lang="es-ES" altLang="es-ES" sz="2400" b="1" dirty="0" smtClean="0">
                <a:solidFill>
                  <a:srgbClr val="002060"/>
                </a:solidFill>
              </a:rPr>
              <a:t>2 tutores </a:t>
            </a:r>
          </a:p>
          <a:p>
            <a:pPr>
              <a:buFont typeface="Wingdings" pitchFamily="2" charset="2"/>
              <a:buChar char="q"/>
            </a:pPr>
            <a:r>
              <a:rPr lang="es-ES" altLang="es-ES" sz="2000" b="1" dirty="0" smtClean="0"/>
              <a:t>Tutor profesional del Centro                     </a:t>
            </a:r>
            <a:r>
              <a:rPr lang="es-ES" altLang="es-ES" sz="2000" b="1" dirty="0" smtClean="0">
                <a:solidFill>
                  <a:schemeClr val="accent3">
                    <a:lumMod val="50000"/>
                  </a:schemeClr>
                </a:solidFill>
              </a:rPr>
              <a:t>informe de evaluación</a:t>
            </a:r>
          </a:p>
          <a:p>
            <a:pPr algn="ctr">
              <a:buNone/>
            </a:pPr>
            <a:r>
              <a:rPr lang="es-ES" altLang="es-ES" sz="2000" dirty="0" smtClean="0"/>
              <a:t>     La asignación del tutor profesional es competencia del equipo directivo del CE. Se responsabiliza de la supervisión, revisión y evaluación del estudiante</a:t>
            </a:r>
            <a:endParaRPr lang="es-ES" altLang="es-ES" sz="2000" b="1" dirty="0" smtClean="0">
              <a:solidFill>
                <a:schemeClr val="accent2"/>
              </a:solidFill>
            </a:endParaRPr>
          </a:p>
          <a:p>
            <a:pPr>
              <a:buFont typeface="Wingdings" pitchFamily="2" charset="2"/>
              <a:buChar char="q"/>
            </a:pPr>
            <a:r>
              <a:rPr lang="es-ES" altLang="es-ES" sz="2000" b="1" dirty="0" smtClean="0"/>
              <a:t>Tutor académico de la US</a:t>
            </a:r>
            <a:r>
              <a:rPr lang="es-ES" altLang="es-ES" sz="2000" dirty="0" smtClean="0"/>
              <a:t>                          </a:t>
            </a:r>
            <a:r>
              <a:rPr lang="es-ES" altLang="es-ES" sz="2000" b="1" dirty="0" smtClean="0">
                <a:solidFill>
                  <a:srgbClr val="C00000"/>
                </a:solidFill>
              </a:rPr>
              <a:t>calificación y firma actas</a:t>
            </a:r>
          </a:p>
          <a:p>
            <a:pPr>
              <a:buNone/>
            </a:pPr>
            <a:r>
              <a:rPr lang="es-ES" sz="2000" dirty="0" smtClean="0"/>
              <a:t>      De </a:t>
            </a:r>
            <a:r>
              <a:rPr lang="es-ES" sz="2000" dirty="0"/>
              <a:t>forma coordinada con </a:t>
            </a:r>
            <a:r>
              <a:rPr lang="es-ES" sz="2000" dirty="0" smtClean="0"/>
              <a:t>el tutor profesional del CE, </a:t>
            </a:r>
            <a:r>
              <a:rPr lang="es-ES" sz="2000" dirty="0"/>
              <a:t>se encarga de realizar el seguimiento del </a:t>
            </a:r>
            <a:r>
              <a:rPr lang="es-ES" sz="2000" dirty="0" smtClean="0"/>
              <a:t>estudiante </a:t>
            </a:r>
            <a:r>
              <a:rPr lang="es-ES" sz="2000" dirty="0"/>
              <a:t>durante el periodo de prácticas así como de su </a:t>
            </a:r>
            <a:r>
              <a:rPr lang="es-ES" sz="2000" dirty="0" smtClean="0"/>
              <a:t>calificación.</a:t>
            </a:r>
            <a:endParaRPr lang="es-ES" altLang="es-ES" sz="2000" b="1" dirty="0" smtClean="0">
              <a:solidFill>
                <a:schemeClr val="accent2"/>
              </a:solidFill>
            </a:endParaRPr>
          </a:p>
          <a:p>
            <a:pPr algn="ctr">
              <a:buNone/>
            </a:pPr>
            <a:r>
              <a:rPr lang="es-ES" altLang="es-ES" sz="3600" dirty="0" smtClean="0"/>
              <a:t>Guía de las prácticas</a:t>
            </a:r>
          </a:p>
          <a:p>
            <a:pPr>
              <a:buNone/>
            </a:pPr>
            <a:endParaRPr lang="es-ES" altLang="es-ES" dirty="0" smtClean="0"/>
          </a:p>
          <a:p>
            <a:pPr>
              <a:buNone/>
            </a:pPr>
            <a:endParaRPr lang="es-ES" altLang="es-ES" dirty="0" smtClean="0"/>
          </a:p>
          <a:p>
            <a:pPr algn="ctr">
              <a:buNone/>
            </a:pPr>
            <a:r>
              <a:rPr lang="es-ES" altLang="es-ES" dirty="0" smtClean="0"/>
              <a:t>Los tutores profesionales y académicos podrán concretarlas para </a:t>
            </a:r>
            <a:r>
              <a:rPr lang="es-ES" altLang="es-ES" b="1" dirty="0" smtClean="0"/>
              <a:t>adaptarlas a la realidad </a:t>
            </a:r>
            <a:r>
              <a:rPr lang="es-ES" altLang="es-ES" dirty="0" smtClean="0"/>
              <a:t>particular del alumno y/o centro.</a:t>
            </a:r>
          </a:p>
          <a:p>
            <a:pPr>
              <a:buNone/>
            </a:pPr>
            <a:endParaRPr lang="es-ES" dirty="0"/>
          </a:p>
        </p:txBody>
      </p:sp>
      <p:sp>
        <p:nvSpPr>
          <p:cNvPr id="4" name="3 Flecha derecha"/>
          <p:cNvSpPr/>
          <p:nvPr/>
        </p:nvSpPr>
        <p:spPr>
          <a:xfrm>
            <a:off x="3810570" y="1738192"/>
            <a:ext cx="642943"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Flecha derecha"/>
          <p:cNvSpPr/>
          <p:nvPr/>
        </p:nvSpPr>
        <p:spPr>
          <a:xfrm>
            <a:off x="3779912" y="2578707"/>
            <a:ext cx="642943"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Llamada de flecha hacia abajo"/>
          <p:cNvSpPr/>
          <p:nvPr/>
        </p:nvSpPr>
        <p:spPr>
          <a:xfrm>
            <a:off x="2714612" y="4077072"/>
            <a:ext cx="3714776"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s-ES" altLang="es-ES" dirty="0" smtClean="0"/>
              <a:t>Directrices generales para desarrollo </a:t>
            </a:r>
          </a:p>
        </p:txBody>
      </p:sp>
      <p:sp>
        <p:nvSpPr>
          <p:cNvPr id="7" name="6 Marcador de número de diapositiva"/>
          <p:cNvSpPr>
            <a:spLocks noGrp="1"/>
          </p:cNvSpPr>
          <p:nvPr>
            <p:ph type="sldNum" sz="quarter" idx="12"/>
          </p:nvPr>
        </p:nvSpPr>
        <p:spPr/>
        <p:txBody>
          <a:bodyPr/>
          <a:lstStyle/>
          <a:p>
            <a:fld id="{EE8D30BC-DFDD-4E42-9862-C12755A36EEE}" type="slidenum">
              <a:rPr lang="es-ES" altLang="es-ES" smtClean="0"/>
              <a:pPr/>
              <a:t>26</a:t>
            </a:fld>
            <a:endParaRPr lang="es-ES" altLang="es-ES"/>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79700"/>
            <a:ext cx="1944216" cy="103142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588506"/>
          </a:xfrm>
        </p:spPr>
        <p:txBody>
          <a:bodyPr>
            <a:normAutofit fontScale="90000"/>
          </a:bodyPr>
          <a:lstStyle/>
          <a:p>
            <a:r>
              <a:rPr lang="es-ES" sz="4000" dirty="0" smtClean="0"/>
              <a:t>Competencias del módulo de </a:t>
            </a:r>
            <a:r>
              <a:rPr lang="es-ES" sz="4000" dirty="0" err="1" smtClean="0"/>
              <a:t>prácticum</a:t>
            </a:r>
            <a:r>
              <a:rPr lang="es-ES" dirty="0" smtClean="0"/>
              <a:t/>
            </a:r>
            <a:br>
              <a:rPr lang="es-ES" dirty="0" smtClean="0"/>
            </a:br>
            <a:r>
              <a:rPr lang="es-ES" sz="3100" u="sng" dirty="0" smtClean="0"/>
              <a:t>Enfoque:</a:t>
            </a:r>
            <a:r>
              <a:rPr lang="es-ES" sz="3100" dirty="0" smtClean="0"/>
              <a:t> </a:t>
            </a:r>
            <a:r>
              <a:rPr lang="es-ES" sz="3100" b="1" dirty="0" smtClean="0">
                <a:solidFill>
                  <a:schemeClr val="accent3">
                    <a:lumMod val="75000"/>
                  </a:schemeClr>
                </a:solidFill>
              </a:rPr>
              <a:t>adquisición de competencias</a:t>
            </a:r>
            <a:r>
              <a:rPr lang="es-ES" sz="3100" dirty="0" smtClean="0"/>
              <a:t/>
            </a:r>
            <a:br>
              <a:rPr lang="es-ES" sz="3100" dirty="0" smtClean="0"/>
            </a:br>
            <a:r>
              <a:rPr lang="es-ES" sz="3100" u="sng" dirty="0" smtClean="0">
                <a:solidFill>
                  <a:schemeClr val="bg2">
                    <a:lumMod val="50000"/>
                  </a:schemeClr>
                </a:solidFill>
              </a:rPr>
              <a:t>De conformidad con la Orden ECI/3858/2007</a:t>
            </a:r>
            <a:endParaRPr lang="es-ES" sz="3100" u="sng" dirty="0">
              <a:solidFill>
                <a:schemeClr val="bg2">
                  <a:lumMod val="50000"/>
                </a:schemeClr>
              </a:solidFill>
            </a:endParaRPr>
          </a:p>
        </p:txBody>
      </p:sp>
      <p:sp>
        <p:nvSpPr>
          <p:cNvPr id="3" name="Marcador de contenido 2"/>
          <p:cNvSpPr>
            <a:spLocks noGrp="1"/>
          </p:cNvSpPr>
          <p:nvPr>
            <p:ph idx="1"/>
          </p:nvPr>
        </p:nvSpPr>
        <p:spPr>
          <a:xfrm>
            <a:off x="463348" y="2302230"/>
            <a:ext cx="8229600" cy="3431026"/>
          </a:xfrm>
        </p:spPr>
        <p:txBody>
          <a:bodyPr>
            <a:normAutofit lnSpcReduction="10000"/>
          </a:bodyPr>
          <a:lstStyle/>
          <a:p>
            <a:r>
              <a:rPr lang="es-ES" sz="1200" b="1" dirty="0" smtClean="0"/>
              <a:t>Adquirir experiencia en la planificación, la docencia y la evaluación de las materias correspondientes a la especialización.</a:t>
            </a:r>
          </a:p>
          <a:p>
            <a:r>
              <a:rPr lang="es-ES" sz="1200" b="1" dirty="0" smtClean="0"/>
              <a:t>Acreditar un buen dominio de la expresión oral y escrita en la práctica docente.</a:t>
            </a:r>
          </a:p>
          <a:p>
            <a:r>
              <a:rPr lang="es-ES" sz="1200" b="1" dirty="0" smtClean="0"/>
              <a:t>Dominar las destrezas y habilidades sociales necesarias para fomentar un clima que facilite el aprendizaje y la convivencia.</a:t>
            </a:r>
          </a:p>
          <a:p>
            <a:r>
              <a:rPr lang="es-ES" sz="1200" b="1" dirty="0" smtClean="0"/>
              <a:t>Participar en las propuestas de mejora en los distintos ámbitos de actuación a partir de la reflexión basada en la práctica.</a:t>
            </a:r>
          </a:p>
          <a:p>
            <a:r>
              <a:rPr lang="es-ES" sz="1200" b="1" dirty="0" smtClean="0"/>
              <a:t>Para la formación profesional, conocer la tipología empresarial correspondiente a los sectores productivos y comprender los sistemas organizativos más comunes en las empresas.</a:t>
            </a:r>
          </a:p>
          <a:p>
            <a:r>
              <a:rPr lang="es-ES" sz="1200" b="1" dirty="0" smtClean="0"/>
              <a:t>Respecto a la orientación, ejercitarse en la evaluación psicopedagógica, el asesoramiento a otros profesionales de la educación, a los estudiantes y a las familias.</a:t>
            </a:r>
          </a:p>
          <a:p>
            <a:r>
              <a:rPr lang="es-ES" sz="1200" b="1" dirty="0" smtClean="0"/>
              <a:t>Valorar el papel de la cultura organizativa de cada centro y conocer las funciones de los diversos elementos que lo integran.</a:t>
            </a:r>
          </a:p>
          <a:p>
            <a:r>
              <a:rPr lang="es-ES" sz="1200" b="1" dirty="0" smtClean="0"/>
              <a:t>Contrastar la visión personal de la enseñanza con el resto de profesionales de su centro para tomar decisiones conjuntas.</a:t>
            </a:r>
          </a:p>
          <a:p>
            <a:r>
              <a:rPr lang="es-ES" sz="1200" b="1" dirty="0" smtClean="0"/>
              <a:t>Planificar el proceso de enseñanza en su área específica, diseñando materiales didácticos y tareas educativas.</a:t>
            </a:r>
          </a:p>
          <a:p>
            <a:r>
              <a:rPr lang="es-ES" sz="1200" b="1" dirty="0" smtClean="0"/>
              <a:t>Desarrollar procesos de interacción y de comunicación efectiva en el aula, acreditando un buen dominio de la expresión oral y escrita en la práctica docente.</a:t>
            </a:r>
          </a:p>
          <a:p>
            <a:r>
              <a:rPr lang="es-ES" sz="1200" b="1" dirty="0" smtClean="0"/>
              <a:t>Analizar los resultados de la evaluación y extraer conclusiones que ayuden a mejorar los procesos de enseñanza y aprendizaje.</a:t>
            </a:r>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27</a:t>
            </a:fld>
            <a:endParaRPr lang="es-ES"/>
          </a:p>
        </p:txBody>
      </p:sp>
      <p:sp>
        <p:nvSpPr>
          <p:cNvPr id="5" name="CuadroTexto 4"/>
          <p:cNvSpPr txBox="1"/>
          <p:nvPr/>
        </p:nvSpPr>
        <p:spPr>
          <a:xfrm>
            <a:off x="706208" y="5863742"/>
            <a:ext cx="7992888" cy="523220"/>
          </a:xfrm>
          <a:prstGeom prst="rect">
            <a:avLst/>
          </a:prstGeo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1400" dirty="0" smtClean="0"/>
              <a:t>Estas competencias, junto con las propias del resto de materias, quedarán reflejadas en el Trabajo Fin de Máster que compendia la formación adquirida a lo largo de todo el proceso de enseñanza y aprendizaje.</a:t>
            </a:r>
            <a:endParaRPr lang="es-ES" sz="1400" dirty="0"/>
          </a:p>
        </p:txBody>
      </p:sp>
      <p:sp>
        <p:nvSpPr>
          <p:cNvPr id="7" name="CuadroTexto 6"/>
          <p:cNvSpPr txBox="1"/>
          <p:nvPr/>
        </p:nvSpPr>
        <p:spPr>
          <a:xfrm>
            <a:off x="539552" y="1845735"/>
            <a:ext cx="8280920" cy="646331"/>
          </a:xfrm>
          <a:prstGeom prst="rect">
            <a:avLst/>
          </a:prstGeom>
          <a:noFill/>
        </p:spPr>
        <p:txBody>
          <a:bodyPr wrap="square" rtlCol="0">
            <a:spAutoFit/>
          </a:bodyPr>
          <a:lstStyle/>
          <a:p>
            <a:pPr algn="just"/>
            <a:r>
              <a:rPr lang="es-ES" sz="1200" dirty="0" smtClean="0"/>
              <a:t>Es importante resaltar que todas las competencias generales del máster están asociadas a este módulo y, en cierto modo, también lo están las competencias de las diversas materias del módulo genérico y específico de cada especialidad.</a:t>
            </a:r>
          </a:p>
          <a:p>
            <a:pPr algn="just"/>
            <a:endParaRPr lang="es-ES" sz="1200" dirty="0"/>
          </a:p>
        </p:txBody>
      </p:sp>
      <p:sp>
        <p:nvSpPr>
          <p:cNvPr id="8" name="object 5"/>
          <p:cNvSpPr/>
          <p:nvPr/>
        </p:nvSpPr>
        <p:spPr>
          <a:xfrm>
            <a:off x="8318909" y="78890"/>
            <a:ext cx="760374" cy="654198"/>
          </a:xfrm>
          <a:prstGeom prst="rect">
            <a:avLst/>
          </a:prstGeom>
          <a:blipFill>
            <a:blip r:embed="rId2" cstate="print"/>
            <a:stretch>
              <a:fillRect/>
            </a:stretch>
          </a:blipFill>
        </p:spPr>
        <p:txBody>
          <a:bodyPr wrap="square" lIns="0" tIns="0" rIns="0" bIns="0" rtlCol="0"/>
          <a:lstStyle/>
          <a:p>
            <a:endParaRPr sz="1539"/>
          </a:p>
        </p:txBody>
      </p:sp>
    </p:spTree>
    <p:extLst>
      <p:ext uri="{BB962C8B-B14F-4D97-AF65-F5344CB8AC3E}">
        <p14:creationId xmlns:p14="http://schemas.microsoft.com/office/powerpoint/2010/main" val="756242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2042" y="240132"/>
            <a:ext cx="6563072" cy="1143000"/>
          </a:xfrm>
        </p:spPr>
        <p:style>
          <a:lnRef idx="1">
            <a:schemeClr val="dk1"/>
          </a:lnRef>
          <a:fillRef idx="2">
            <a:schemeClr val="dk1"/>
          </a:fillRef>
          <a:effectRef idx="1">
            <a:schemeClr val="dk1"/>
          </a:effectRef>
          <a:fontRef idx="minor">
            <a:schemeClr val="dk1"/>
          </a:fontRef>
        </p:style>
        <p:txBody>
          <a:bodyPr/>
          <a:lstStyle/>
          <a:p>
            <a:r>
              <a:rPr lang="es-ES" dirty="0" smtClean="0"/>
              <a:t>Coordinación entre Tutores</a:t>
            </a:r>
            <a:endParaRPr lang="es-ES" dirty="0"/>
          </a:p>
        </p:txBody>
      </p:sp>
      <p:sp>
        <p:nvSpPr>
          <p:cNvPr id="3" name="Marcador de contenido 2"/>
          <p:cNvSpPr>
            <a:spLocks noGrp="1"/>
          </p:cNvSpPr>
          <p:nvPr>
            <p:ph idx="1"/>
          </p:nvPr>
        </p:nvSpPr>
        <p:spPr>
          <a:xfrm>
            <a:off x="563729" y="1772816"/>
            <a:ext cx="8229600" cy="3633268"/>
          </a:xfrm>
        </p:spPr>
        <p:txBody>
          <a:bodyPr>
            <a:normAutofit fontScale="55000" lnSpcReduction="20000"/>
          </a:bodyPr>
          <a:lstStyle/>
          <a:p>
            <a:pPr algn="just"/>
            <a:endParaRPr lang="es-ES" dirty="0" smtClean="0"/>
          </a:p>
          <a:p>
            <a:pPr algn="just"/>
            <a:r>
              <a:rPr lang="es-ES" dirty="0" smtClean="0"/>
              <a:t>El contacto y colaboración entre los tutores comenzará con carácter previo a la incorporación del estudiante al centro docente. </a:t>
            </a:r>
            <a:r>
              <a:rPr lang="es-ES" b="1" dirty="0" smtClean="0"/>
              <a:t>Del 15 al 18 de enero de 2021 cada tutor académico contactará con el tutor profesional del centro educativo</a:t>
            </a:r>
            <a:r>
              <a:rPr lang="es-ES" dirty="0" smtClean="0"/>
              <a:t>.</a:t>
            </a:r>
          </a:p>
          <a:p>
            <a:pPr algn="just"/>
            <a:r>
              <a:rPr lang="es-ES" dirty="0" smtClean="0"/>
              <a:t>Los tutores académicos mantendrán con los tutores profesionales las reuniones oportunas, a través del medio que se considere más adecuado, con el fin de acordar el proyecto formativo, las pautas oportunas para el seguimiento de la programación establecida y desarrollo de las competencias previstas por la </a:t>
            </a:r>
            <a:r>
              <a:rPr lang="es-ES" dirty="0" err="1" smtClean="0"/>
              <a:t>US</a:t>
            </a:r>
            <a:r>
              <a:rPr lang="es-ES" dirty="0" smtClean="0"/>
              <a:t>, la adaptación, en su caso, a la situación en la que se encuentre tanto el centro docente como el tutor asignado y los mecanismos de coordinación que utilizarán durante el desarrollo de las prácticas.</a:t>
            </a:r>
          </a:p>
          <a:p>
            <a:pPr algn="just"/>
            <a:r>
              <a:rPr lang="es-ES" dirty="0" smtClean="0"/>
              <a:t>Para </a:t>
            </a:r>
            <a:r>
              <a:rPr lang="es-ES" dirty="0"/>
              <a:t>facilitar la coordinación y el buen desarrollo de la formación de los estudiantes durante el </a:t>
            </a:r>
            <a:r>
              <a:rPr lang="es-ES" dirty="0" err="1" smtClean="0"/>
              <a:t>prácticum</a:t>
            </a:r>
            <a:r>
              <a:rPr lang="es-ES" dirty="0"/>
              <a:t>, </a:t>
            </a:r>
            <a:r>
              <a:rPr lang="es-ES" b="1" dirty="0">
                <a:solidFill>
                  <a:srgbClr val="002060"/>
                </a:solidFill>
              </a:rPr>
              <a:t>el tutor </a:t>
            </a:r>
            <a:r>
              <a:rPr lang="es-ES" b="1" dirty="0" smtClean="0">
                <a:solidFill>
                  <a:srgbClr val="002060"/>
                </a:solidFill>
              </a:rPr>
              <a:t>académico de la US </a:t>
            </a:r>
            <a:r>
              <a:rPr lang="es-ES" b="1" dirty="0"/>
              <a:t>realizará al menos </a:t>
            </a:r>
            <a:r>
              <a:rPr lang="es-ES" b="1" u="sng" dirty="0"/>
              <a:t>dos contactos </a:t>
            </a:r>
            <a:r>
              <a:rPr lang="es-ES" b="1" dirty="0"/>
              <a:t>con </a:t>
            </a:r>
            <a:r>
              <a:rPr lang="es-ES" b="1" dirty="0">
                <a:solidFill>
                  <a:srgbClr val="C00000"/>
                </a:solidFill>
              </a:rPr>
              <a:t>el tutor profesional</a:t>
            </a:r>
            <a:r>
              <a:rPr lang="es-ES" b="1" dirty="0"/>
              <a:t> </a:t>
            </a:r>
            <a:r>
              <a:rPr lang="es-ES" dirty="0"/>
              <a:t>del centro </a:t>
            </a:r>
            <a:r>
              <a:rPr lang="es-ES" dirty="0" smtClean="0"/>
              <a:t>educativo de prácticas (por </a:t>
            </a:r>
            <a:r>
              <a:rPr lang="es-ES" dirty="0"/>
              <a:t>email, telefónicos o presenciales).</a:t>
            </a:r>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28</a:t>
            </a:fld>
            <a:endParaRPr lang="es-ES"/>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3" y="240132"/>
            <a:ext cx="2154539" cy="1143000"/>
          </a:xfrm>
          <a:prstGeom prst="rect">
            <a:avLst/>
          </a:prstGeom>
        </p:spPr>
      </p:pic>
    </p:spTree>
    <p:extLst>
      <p:ext uri="{BB962C8B-B14F-4D97-AF65-F5344CB8AC3E}">
        <p14:creationId xmlns:p14="http://schemas.microsoft.com/office/powerpoint/2010/main" val="2091950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s-ES" altLang="es-ES" dirty="0" smtClean="0"/>
              <a:t>Objetivos de las prácticas</a:t>
            </a:r>
          </a:p>
        </p:txBody>
      </p:sp>
      <p:sp>
        <p:nvSpPr>
          <p:cNvPr id="9219" name="2 Marcador de contenido"/>
          <p:cNvSpPr>
            <a:spLocks noGrp="1"/>
          </p:cNvSpPr>
          <p:nvPr>
            <p:ph idx="1"/>
          </p:nvPr>
        </p:nvSpPr>
        <p:spPr bwMode="auto"/>
        <p:txBody>
          <a:bodyPr wrap="square" numCol="1" anchor="t" anchorCtr="0" compatLnSpc="1">
            <a:prstTxWarp prst="textNoShape">
              <a:avLst/>
            </a:prstTxWarp>
            <a:normAutofit fontScale="55000" lnSpcReduction="20000"/>
          </a:bodyPr>
          <a:lstStyle/>
          <a:p>
            <a:pPr marL="514350" indent="-514350" algn="just">
              <a:buFont typeface="Calibri" pitchFamily="34" charset="0"/>
              <a:buAutoNum type="arabicPeriod"/>
            </a:pPr>
            <a:r>
              <a:rPr lang="es-ES" altLang="es-ES" b="1" dirty="0" smtClean="0">
                <a:solidFill>
                  <a:srgbClr val="0070C0"/>
                </a:solidFill>
              </a:rPr>
              <a:t>Conocer y reflexionar sobre las claves del funcionamiento de un CE</a:t>
            </a:r>
            <a:r>
              <a:rPr lang="es-ES" altLang="es-ES" dirty="0" smtClean="0">
                <a:solidFill>
                  <a:srgbClr val="0070C0"/>
                </a:solidFill>
              </a:rPr>
              <a:t>, </a:t>
            </a:r>
            <a:r>
              <a:rPr lang="es-ES" altLang="es-ES" dirty="0" smtClean="0"/>
              <a:t>a partir de la recogida de datos, como un </a:t>
            </a:r>
            <a:r>
              <a:rPr lang="es-ES" altLang="es-ES" u="sng" dirty="0" smtClean="0"/>
              <a:t>proceso de observación participante y proactivo</a:t>
            </a:r>
            <a:r>
              <a:rPr lang="es-ES" altLang="es-ES" dirty="0" smtClean="0"/>
              <a:t>. Para ello es necesario:</a:t>
            </a:r>
          </a:p>
          <a:p>
            <a:pPr marL="857250" lvl="1" indent="-514350" algn="just">
              <a:buFont typeface="+mj-lt"/>
              <a:buAutoNum type="alphaLcParenR"/>
            </a:pPr>
            <a:r>
              <a:rPr lang="es-ES" altLang="es-ES" b="1" dirty="0" smtClean="0"/>
              <a:t>Analizar el contexto  del entorno </a:t>
            </a:r>
            <a:r>
              <a:rPr lang="es-ES" altLang="es-ES" dirty="0" smtClean="0"/>
              <a:t>social, valores, barrio, perfil socio-cultural de las familias, etc.; </a:t>
            </a:r>
            <a:r>
              <a:rPr lang="es-ES" altLang="es-ES" b="1" dirty="0" smtClean="0"/>
              <a:t>del centro</a:t>
            </a:r>
            <a:r>
              <a:rPr lang="es-ES" altLang="es-ES" dirty="0" smtClean="0"/>
              <a:t>: planes institucionales, estructuras y tejido socio-relacional ; </a:t>
            </a:r>
            <a:r>
              <a:rPr lang="es-ES" altLang="es-ES" b="1" dirty="0" smtClean="0"/>
              <a:t>del aula</a:t>
            </a:r>
            <a:r>
              <a:rPr lang="es-ES" altLang="es-ES" dirty="0" smtClean="0"/>
              <a:t>: características y tipología del alumnado, relaciones profesorado-alumnado.</a:t>
            </a:r>
          </a:p>
          <a:p>
            <a:pPr marL="857250" lvl="1" indent="-514350" algn="just">
              <a:buFont typeface="+mj-lt"/>
              <a:buAutoNum type="alphaLcParenR"/>
            </a:pPr>
            <a:r>
              <a:rPr lang="es-ES" altLang="es-ES" b="1" dirty="0" smtClean="0"/>
              <a:t>Identificar</a:t>
            </a:r>
            <a:r>
              <a:rPr lang="es-ES" altLang="es-ES" dirty="0" smtClean="0"/>
              <a:t> en qué medida las </a:t>
            </a:r>
            <a:r>
              <a:rPr lang="es-ES" altLang="es-ES" b="1" dirty="0" smtClean="0"/>
              <a:t>materias teóricas del MAES pueden</a:t>
            </a:r>
            <a:r>
              <a:rPr lang="es-ES" altLang="es-ES" dirty="0" smtClean="0"/>
              <a:t> </a:t>
            </a:r>
            <a:r>
              <a:rPr lang="es-ES" altLang="es-ES" b="1" dirty="0" smtClean="0"/>
              <a:t>aportar conocimientos y destrezas</a:t>
            </a:r>
            <a:r>
              <a:rPr lang="es-ES" altLang="es-ES" dirty="0" smtClean="0"/>
              <a:t> para trabajar con un grupo de alumnos.</a:t>
            </a:r>
          </a:p>
          <a:p>
            <a:pPr marL="857250" lvl="1" indent="-514350" algn="just">
              <a:buFont typeface="+mj-lt"/>
              <a:buAutoNum type="alphaLcParenR"/>
            </a:pPr>
            <a:r>
              <a:rPr lang="es-ES" altLang="es-ES" dirty="0" smtClean="0"/>
              <a:t>Saber </a:t>
            </a:r>
            <a:r>
              <a:rPr lang="es-ES" altLang="es-ES" b="1" dirty="0" smtClean="0"/>
              <a:t>diseñar el proceso de intervención, aplicarlo e ir recogiendo datos para mejorarlo</a:t>
            </a:r>
            <a:r>
              <a:rPr lang="es-ES" altLang="es-ES" dirty="0" smtClean="0"/>
              <a:t>, así como evaluar los aprendizajes adquiridos por el alumnado y los resultados de la docencia para elaborar su </a:t>
            </a:r>
            <a:r>
              <a:rPr lang="es-ES" altLang="es-ES" b="1" dirty="0" smtClean="0"/>
              <a:t>propuesta de mejora e innovación</a:t>
            </a:r>
            <a:r>
              <a:rPr lang="es-ES" altLang="es-ES" dirty="0" smtClean="0"/>
              <a:t>.</a:t>
            </a:r>
          </a:p>
          <a:p>
            <a:pPr marL="514350" indent="-514350" algn="just">
              <a:buFont typeface="Calibri" pitchFamily="34" charset="0"/>
              <a:buAutoNum type="arabicPeriod"/>
            </a:pPr>
            <a:r>
              <a:rPr lang="es-ES" altLang="es-ES" b="1" dirty="0" smtClean="0">
                <a:solidFill>
                  <a:srgbClr val="0070C0"/>
                </a:solidFill>
              </a:rPr>
              <a:t>Tomar conciencia de la complejidad de la tarea educativa, lo cual supone</a:t>
            </a:r>
          </a:p>
          <a:p>
            <a:pPr marL="857250" lvl="1" indent="-514350" algn="just">
              <a:buFont typeface="+mj-lt"/>
              <a:buAutoNum type="alphaLcParenR"/>
            </a:pPr>
            <a:r>
              <a:rPr lang="es-ES" altLang="es-ES" b="1" dirty="0" smtClean="0"/>
              <a:t>Conocerse a sí mismo como profesional de la educación </a:t>
            </a:r>
            <a:r>
              <a:rPr lang="es-ES" altLang="es-ES" dirty="0" smtClean="0"/>
              <a:t>y sus posibilidades; las prácticas serán una 1ª experiencia de socialización profesional.</a:t>
            </a:r>
          </a:p>
          <a:p>
            <a:pPr marL="857250" lvl="1" indent="-514350" algn="just">
              <a:buFont typeface="+mj-lt"/>
              <a:buAutoNum type="alphaLcParenR"/>
            </a:pPr>
            <a:r>
              <a:rPr lang="es-ES" altLang="es-ES" dirty="0" smtClean="0"/>
              <a:t>Facilitar determinados </a:t>
            </a:r>
            <a:r>
              <a:rPr lang="es-ES" altLang="es-ES" b="1" dirty="0" smtClean="0"/>
              <a:t>valores y actitudes claves en la profesión docente</a:t>
            </a:r>
            <a:r>
              <a:rPr lang="es-ES" altLang="es-ES" dirty="0" smtClean="0"/>
              <a:t>: flexibilización, capacidad de adaptación, trabajo en equipo, búsqueda de la mejora y la innovación a través de la recogida sistemática de datos y la evaluación de los mismos.</a:t>
            </a:r>
          </a:p>
          <a:p>
            <a:pPr marL="857250" lvl="1" indent="-514350">
              <a:buFont typeface="Calibri" pitchFamily="34" charset="0"/>
              <a:buAutoNum type="alphaLcParenR"/>
            </a:pPr>
            <a:endParaRPr lang="es-ES" altLang="es-ES" dirty="0" smtClean="0"/>
          </a:p>
          <a:p>
            <a:pPr marL="514350" indent="-514350">
              <a:buFont typeface="Arial" charset="0"/>
              <a:buNone/>
            </a:pPr>
            <a:endParaRPr lang="es-ES" altLang="es-ES" dirty="0" smtClean="0"/>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29</a:t>
            </a:fld>
            <a:endParaRPr lang="es-ES" alt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4" name="Marcador de número de diapositiva 3"/>
          <p:cNvSpPr>
            <a:spLocks noGrp="1"/>
          </p:cNvSpPr>
          <p:nvPr>
            <p:ph type="sldNum" sz="quarter" idx="12"/>
          </p:nvPr>
        </p:nvSpPr>
        <p:spPr/>
        <p:txBody>
          <a:bodyPr/>
          <a:lstStyle/>
          <a:p>
            <a:fld id="{B8A7F3B0-8A15-4091-BC9F-90448F89E6A5}" type="slidenum">
              <a:rPr lang="es-ES" smtClean="0"/>
              <a:pPr/>
              <a:t>3</a:t>
            </a:fld>
            <a:endParaRPr lang="es-ES"/>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uadroTexto 2"/>
          <p:cNvSpPr txBox="1"/>
          <p:nvPr/>
        </p:nvSpPr>
        <p:spPr>
          <a:xfrm>
            <a:off x="2627784" y="6525138"/>
            <a:ext cx="3925416" cy="276999"/>
          </a:xfrm>
          <a:prstGeom prst="rect">
            <a:avLst/>
          </a:prstGeom>
          <a:solidFill>
            <a:schemeClr val="bg1"/>
          </a:solidFill>
        </p:spPr>
        <p:txBody>
          <a:bodyPr wrap="square" rtlCol="0">
            <a:spAutoFit/>
          </a:bodyPr>
          <a:lstStyle/>
          <a:p>
            <a:pPr algn="ctr"/>
            <a:r>
              <a:rPr lang="es-ES" sz="1200" b="1" dirty="0" smtClean="0"/>
              <a:t>Cursos 2015/16, 2016/17, 2017/18, 2018/19, 2019/20</a:t>
            </a:r>
            <a:endParaRPr lang="es-ES" sz="1200" b="1" dirty="0"/>
          </a:p>
        </p:txBody>
      </p:sp>
    </p:spTree>
    <p:extLst>
      <p:ext uri="{BB962C8B-B14F-4D97-AF65-F5344CB8AC3E}">
        <p14:creationId xmlns:p14="http://schemas.microsoft.com/office/powerpoint/2010/main" val="3447522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9315" y="114033"/>
            <a:ext cx="8229600" cy="778098"/>
          </a:xfrm>
        </p:spPr>
        <p:txBody>
          <a:bodyPr>
            <a:normAutofit/>
          </a:bodyPr>
          <a:lstStyle/>
          <a:p>
            <a:r>
              <a:rPr lang="es-ES" altLang="es-ES" dirty="0" smtClean="0"/>
              <a:t>5. Propuestas de Actividades</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3722963"/>
              </p:ext>
            </p:extLst>
          </p:nvPr>
        </p:nvGraphicFramePr>
        <p:xfrm>
          <a:off x="611560" y="2690716"/>
          <a:ext cx="8208912" cy="3888050"/>
        </p:xfrm>
        <a:graphic>
          <a:graphicData uri="http://schemas.openxmlformats.org/drawingml/2006/table">
            <a:tbl>
              <a:tblPr firstRow="1" bandRow="1">
                <a:tableStyleId>{FABFCF23-3B69-468F-B69F-88F6DE6A72F2}</a:tableStyleId>
              </a:tblPr>
              <a:tblGrid>
                <a:gridCol w="5271777">
                  <a:extLst>
                    <a:ext uri="{9D8B030D-6E8A-4147-A177-3AD203B41FA5}">
                      <a16:colId xmlns:a16="http://schemas.microsoft.com/office/drawing/2014/main" val="20000"/>
                    </a:ext>
                  </a:extLst>
                </a:gridCol>
                <a:gridCol w="1220093">
                  <a:extLst>
                    <a:ext uri="{9D8B030D-6E8A-4147-A177-3AD203B41FA5}">
                      <a16:colId xmlns:a16="http://schemas.microsoft.com/office/drawing/2014/main" val="20001"/>
                    </a:ext>
                  </a:extLst>
                </a:gridCol>
                <a:gridCol w="1717042">
                  <a:extLst>
                    <a:ext uri="{9D8B030D-6E8A-4147-A177-3AD203B41FA5}">
                      <a16:colId xmlns:a16="http://schemas.microsoft.com/office/drawing/2014/main" val="20002"/>
                    </a:ext>
                  </a:extLst>
                </a:gridCol>
              </a:tblGrid>
              <a:tr h="430708">
                <a:tc>
                  <a:txBody>
                    <a:bodyPr/>
                    <a:lstStyle/>
                    <a:p>
                      <a:pPr algn="ctr"/>
                      <a:r>
                        <a:rPr lang="es-ES" sz="2000" dirty="0" smtClean="0"/>
                        <a:t>PERIODOS</a:t>
                      </a:r>
                      <a:endParaRPr lang="es-ES" sz="2000" dirty="0"/>
                    </a:p>
                  </a:txBody>
                  <a:tcPr>
                    <a:solidFill>
                      <a:srgbClr val="002060"/>
                    </a:solidFill>
                  </a:tcPr>
                </a:tc>
                <a:tc>
                  <a:txBody>
                    <a:bodyPr/>
                    <a:lstStyle/>
                    <a:p>
                      <a:pPr algn="ctr"/>
                      <a:r>
                        <a:rPr lang="es-ES" sz="1800" dirty="0" smtClean="0"/>
                        <a:t>Duración</a:t>
                      </a:r>
                      <a:endParaRPr lang="es-ES" sz="1800" dirty="0"/>
                    </a:p>
                  </a:txBody>
                  <a:tcPr>
                    <a:solidFill>
                      <a:srgbClr val="FFC000"/>
                    </a:solidFill>
                  </a:tcPr>
                </a:tc>
                <a:tc>
                  <a:txBody>
                    <a:bodyPr/>
                    <a:lstStyle/>
                    <a:p>
                      <a:pPr algn="ctr"/>
                      <a:r>
                        <a:rPr lang="es-ES" sz="1800" dirty="0" smtClean="0"/>
                        <a:t>Fechas</a:t>
                      </a:r>
                      <a:endParaRPr lang="es-ES" sz="1800" dirty="0"/>
                    </a:p>
                  </a:txBody>
                  <a:tcPr>
                    <a:solidFill>
                      <a:srgbClr val="002060"/>
                    </a:solidFill>
                  </a:tcPr>
                </a:tc>
                <a:extLst>
                  <a:ext uri="{0D108BD9-81ED-4DB2-BD59-A6C34878D82A}">
                    <a16:rowId xmlns:a16="http://schemas.microsoft.com/office/drawing/2014/main" val="10000"/>
                  </a:ext>
                </a:extLst>
              </a:tr>
              <a:tr h="1415183">
                <a:tc>
                  <a:txBody>
                    <a:bodyPr/>
                    <a:lstStyle/>
                    <a:p>
                      <a:pPr algn="just"/>
                      <a:r>
                        <a:rPr lang="es-ES" sz="2400" b="1" dirty="0" smtClean="0">
                          <a:solidFill>
                            <a:srgbClr val="C00000"/>
                          </a:solidFill>
                        </a:rPr>
                        <a:t>1.º</a:t>
                      </a:r>
                      <a:r>
                        <a:rPr lang="es-ES" sz="2400" b="1" dirty="0" smtClean="0"/>
                        <a:t> </a:t>
                      </a:r>
                      <a:r>
                        <a:rPr lang="es-ES" sz="1800" b="1" dirty="0" smtClean="0"/>
                        <a:t>Incorporación del alumnado del MAES a los CE, reuniones</a:t>
                      </a:r>
                      <a:r>
                        <a:rPr lang="es-ES" sz="1800" b="1" baseline="0" dirty="0" smtClean="0"/>
                        <a:t> en los centros de prácticas (análisis) y descripción del contexto, centro y aula</a:t>
                      </a:r>
                      <a:endParaRPr lang="es-ES" sz="1800" b="1" dirty="0"/>
                    </a:p>
                  </a:txBody>
                  <a:tcPr/>
                </a:tc>
                <a:tc>
                  <a:txBody>
                    <a:bodyPr/>
                    <a:lstStyle/>
                    <a:p>
                      <a:pPr algn="ctr"/>
                      <a:r>
                        <a:rPr lang="es-ES" sz="2000" b="1" dirty="0" smtClean="0"/>
                        <a:t>20 horas</a:t>
                      </a:r>
                      <a:endParaRPr lang="es-ES" sz="2000" b="1" dirty="0"/>
                    </a:p>
                  </a:txBody>
                  <a:tcPr>
                    <a:solidFill>
                      <a:srgbClr val="FFC000"/>
                    </a:solidFill>
                  </a:tcPr>
                </a:tc>
                <a:tc>
                  <a:txBody>
                    <a:bodyPr/>
                    <a:lstStyle/>
                    <a:p>
                      <a:pPr algn="ctr"/>
                      <a:r>
                        <a:rPr lang="es-ES" sz="2000" b="1" dirty="0" smtClean="0"/>
                        <a:t>Del 20 al 29 de enero de 2021</a:t>
                      </a:r>
                      <a:endParaRPr lang="es-ES" sz="2000" b="1" dirty="0"/>
                    </a:p>
                  </a:txBody>
                  <a:tcPr/>
                </a:tc>
                <a:extLst>
                  <a:ext uri="{0D108BD9-81ED-4DB2-BD59-A6C34878D82A}">
                    <a16:rowId xmlns:a16="http://schemas.microsoft.com/office/drawing/2014/main" val="10001"/>
                  </a:ext>
                </a:extLst>
              </a:tr>
              <a:tr h="1053721">
                <a:tc>
                  <a:txBody>
                    <a:bodyPr/>
                    <a:lstStyle/>
                    <a:p>
                      <a:pPr algn="just"/>
                      <a:r>
                        <a:rPr lang="es-ES" sz="2000" b="1" dirty="0" smtClean="0">
                          <a:solidFill>
                            <a:srgbClr val="C00000"/>
                          </a:solidFill>
                        </a:rPr>
                        <a:t>2.º  </a:t>
                      </a:r>
                      <a:r>
                        <a:rPr lang="es-ES" sz="1800" b="1" dirty="0" smtClean="0"/>
                        <a:t>Actividades de inmersión/observación</a:t>
                      </a:r>
                      <a:r>
                        <a:rPr lang="es-ES" sz="1800" b="1" baseline="0" dirty="0" smtClean="0"/>
                        <a:t> en la práctica y Actividades de Intervención docente </a:t>
                      </a:r>
                    </a:p>
                    <a:p>
                      <a:pPr algn="just"/>
                      <a:r>
                        <a:rPr lang="es-ES" sz="1800" b="1" baseline="0" dirty="0" smtClean="0"/>
                        <a:t>(Con un nº </a:t>
                      </a:r>
                      <a:r>
                        <a:rPr lang="es-ES" sz="1800" b="1" u="sng" baseline="0" dirty="0" smtClean="0"/>
                        <a:t>mínimo </a:t>
                      </a:r>
                      <a:r>
                        <a:rPr lang="es-ES" sz="1800" b="1" baseline="0" dirty="0" smtClean="0"/>
                        <a:t>de </a:t>
                      </a:r>
                      <a:r>
                        <a:rPr lang="es-ES" sz="1800" b="1" u="sng" baseline="0" dirty="0" smtClean="0">
                          <a:effectLst/>
                        </a:rPr>
                        <a:t>12 horas</a:t>
                      </a:r>
                      <a:r>
                        <a:rPr lang="es-ES" sz="1800" b="1" baseline="0" dirty="0" smtClean="0"/>
                        <a:t> de intervención con un grupo de alumnos del CE)</a:t>
                      </a:r>
                      <a:endParaRPr lang="es-ES" sz="1800" b="1" dirty="0"/>
                    </a:p>
                  </a:txBody>
                  <a:tcPr/>
                </a:tc>
                <a:tc>
                  <a:txBody>
                    <a:bodyPr/>
                    <a:lstStyle/>
                    <a:p>
                      <a:pPr algn="ctr"/>
                      <a:r>
                        <a:rPr lang="es-ES" sz="2000" b="1" dirty="0" smtClean="0"/>
                        <a:t>60 horas</a:t>
                      </a:r>
                      <a:endParaRPr lang="es-ES" sz="2000" b="1" dirty="0"/>
                    </a:p>
                  </a:txBody>
                  <a:tcPr>
                    <a:solidFill>
                      <a:srgbClr val="FFC000"/>
                    </a:solidFill>
                  </a:tcPr>
                </a:tc>
                <a:tc rowSpan="2">
                  <a:txBody>
                    <a:bodyPr/>
                    <a:lstStyle/>
                    <a:p>
                      <a:pPr algn="ctr"/>
                      <a:r>
                        <a:rPr lang="es-ES" sz="2000" b="1" dirty="0" smtClean="0"/>
                        <a:t>Del 5 de abril</a:t>
                      </a:r>
                    </a:p>
                    <a:p>
                      <a:pPr algn="ctr"/>
                      <a:r>
                        <a:rPr lang="es-ES" sz="2000" b="1" dirty="0" smtClean="0"/>
                        <a:t>al</a:t>
                      </a:r>
                      <a:endParaRPr lang="es-ES" sz="2000" b="1" dirty="0"/>
                    </a:p>
                    <a:p>
                      <a:pPr algn="ctr"/>
                      <a:r>
                        <a:rPr lang="es-ES" sz="2000" b="1" dirty="0" smtClean="0"/>
                        <a:t>28 de mayo de 2021</a:t>
                      </a:r>
                      <a:endParaRPr lang="es-ES" sz="2000" b="1" dirty="0"/>
                    </a:p>
                  </a:txBody>
                  <a:tcPr/>
                </a:tc>
                <a:extLst>
                  <a:ext uri="{0D108BD9-81ED-4DB2-BD59-A6C34878D82A}">
                    <a16:rowId xmlns:a16="http://schemas.microsoft.com/office/drawing/2014/main" val="10002"/>
                  </a:ext>
                </a:extLst>
              </a:tr>
              <a:tr h="822959">
                <a:tc>
                  <a:txBody>
                    <a:bodyPr/>
                    <a:lstStyle/>
                    <a:p>
                      <a:pPr algn="just"/>
                      <a:r>
                        <a:rPr lang="es-ES" sz="1800" b="1" dirty="0" smtClean="0"/>
                        <a:t> Análisis de los resultados de la experiencia y propuesta de mejora e innovación</a:t>
                      </a:r>
                      <a:endParaRPr lang="es-ES" sz="1800" b="1" dirty="0"/>
                    </a:p>
                  </a:txBody>
                  <a:tcPr/>
                </a:tc>
                <a:tc>
                  <a:txBody>
                    <a:bodyPr/>
                    <a:lstStyle/>
                    <a:p>
                      <a:pPr algn="ctr"/>
                      <a:r>
                        <a:rPr lang="es-ES" sz="2000" b="1" dirty="0" smtClean="0"/>
                        <a:t>20 horas</a:t>
                      </a:r>
                      <a:endParaRPr lang="es-ES" sz="2000" b="1" dirty="0"/>
                    </a:p>
                  </a:txBody>
                  <a:tcPr>
                    <a:solidFill>
                      <a:srgbClr val="FFC000"/>
                    </a:solidFill>
                  </a:tcPr>
                </a:tc>
                <a:tc vMerge="1">
                  <a:txBody>
                    <a:bodyPr/>
                    <a:lstStyle/>
                    <a:p>
                      <a:pPr algn="ctr"/>
                      <a:endParaRPr lang="es-ES" sz="2000" b="1" dirty="0"/>
                    </a:p>
                  </a:txBody>
                  <a:tcPr/>
                </a:tc>
                <a:extLst>
                  <a:ext uri="{0D108BD9-81ED-4DB2-BD59-A6C34878D82A}">
                    <a16:rowId xmlns:a16="http://schemas.microsoft.com/office/drawing/2014/main" val="10003"/>
                  </a:ext>
                </a:extLst>
              </a:tr>
            </a:tbl>
          </a:graphicData>
        </a:graphic>
      </p:graphicFrame>
      <p:sp>
        <p:nvSpPr>
          <p:cNvPr id="5" name="4 CuadroTexto"/>
          <p:cNvSpPr txBox="1"/>
          <p:nvPr/>
        </p:nvSpPr>
        <p:spPr>
          <a:xfrm>
            <a:off x="251521" y="2019429"/>
            <a:ext cx="8712967" cy="584775"/>
          </a:xfrm>
          <a:prstGeom prst="rect">
            <a:avLst/>
          </a:prstGeom>
          <a:solidFill>
            <a:schemeClr val="accent4">
              <a:lumMod val="20000"/>
              <a:lumOff val="80000"/>
            </a:schemeClr>
          </a:solidFill>
        </p:spPr>
        <p:txBody>
          <a:bodyPr wrap="square" rtlCol="0">
            <a:spAutoFit/>
          </a:bodyPr>
          <a:lstStyle/>
          <a:p>
            <a:pPr algn="ctr"/>
            <a:r>
              <a:rPr lang="es-ES" sz="1600" dirty="0" smtClean="0"/>
              <a:t>Propuesta sobre la distribución temporal y de desarrollo de tales actividades, </a:t>
            </a:r>
            <a:r>
              <a:rPr lang="es-ES" sz="1600" u="sng" dirty="0" smtClean="0"/>
              <a:t>debiendo ser la propuesta definitiva un acuerdo entre los Tutores Académicos y Tutores Profesionales</a:t>
            </a:r>
            <a:r>
              <a:rPr lang="es-ES" sz="1600" dirty="0" smtClean="0"/>
              <a:t>.</a:t>
            </a:r>
            <a:endParaRPr lang="es-ES" sz="1600" dirty="0"/>
          </a:p>
        </p:txBody>
      </p:sp>
      <p:sp>
        <p:nvSpPr>
          <p:cNvPr id="6" name="5 Marcador de número de diapositiva"/>
          <p:cNvSpPr>
            <a:spLocks noGrp="1"/>
          </p:cNvSpPr>
          <p:nvPr>
            <p:ph type="sldNum" sz="quarter" idx="12"/>
          </p:nvPr>
        </p:nvSpPr>
        <p:spPr/>
        <p:txBody>
          <a:bodyPr/>
          <a:lstStyle/>
          <a:p>
            <a:fld id="{EE8D30BC-DFDD-4E42-9862-C12755A36EEE}" type="slidenum">
              <a:rPr lang="es-ES" altLang="es-ES" smtClean="0"/>
              <a:pPr/>
              <a:t>30</a:t>
            </a:fld>
            <a:endParaRPr lang="es-ES" altLang="es-ES"/>
          </a:p>
        </p:txBody>
      </p:sp>
      <p:sp>
        <p:nvSpPr>
          <p:cNvPr id="3" name="CuadroTexto 2"/>
          <p:cNvSpPr txBox="1"/>
          <p:nvPr/>
        </p:nvSpPr>
        <p:spPr>
          <a:xfrm>
            <a:off x="251521" y="892131"/>
            <a:ext cx="8712968" cy="1015663"/>
          </a:xfrm>
          <a:prstGeom prst="rect">
            <a:avLst/>
          </a:prstGeom>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200" b="1" u="sng" dirty="0" smtClean="0">
                <a:solidFill>
                  <a:srgbClr val="C00000"/>
                </a:solidFill>
              </a:rPr>
              <a:t>Las actividades formativas a desarrollar por el estudiante son:</a:t>
            </a:r>
          </a:p>
          <a:p>
            <a:pPr marL="285750" indent="-285750">
              <a:buFont typeface="Wingdings" panose="05000000000000000000" pitchFamily="2" charset="2"/>
              <a:buChar char="§"/>
            </a:pPr>
            <a:r>
              <a:rPr lang="es-ES" sz="1200" b="1" dirty="0" smtClean="0">
                <a:solidFill>
                  <a:srgbClr val="002060"/>
                </a:solidFill>
              </a:rPr>
              <a:t>Seminarios informativos y </a:t>
            </a:r>
            <a:r>
              <a:rPr lang="es-ES" sz="1200" b="1" dirty="0">
                <a:solidFill>
                  <a:srgbClr val="002060"/>
                </a:solidFill>
              </a:rPr>
              <a:t>r</a:t>
            </a:r>
            <a:r>
              <a:rPr lang="es-ES" sz="1200" b="1" dirty="0" smtClean="0">
                <a:solidFill>
                  <a:srgbClr val="002060"/>
                </a:solidFill>
              </a:rPr>
              <a:t>euniones en los centros de prácticas y, en su caso, las empresas del sector de la especialidad </a:t>
            </a:r>
          </a:p>
          <a:p>
            <a:pPr marL="285750" indent="-285750">
              <a:buFont typeface="Wingdings" panose="05000000000000000000" pitchFamily="2" charset="2"/>
              <a:buChar char="§"/>
            </a:pPr>
            <a:r>
              <a:rPr lang="es-ES" sz="1200" b="1" dirty="0" smtClean="0">
                <a:solidFill>
                  <a:srgbClr val="002060"/>
                </a:solidFill>
              </a:rPr>
              <a:t>Actividades de inmersión/observación en la práctica educativa</a:t>
            </a:r>
          </a:p>
          <a:p>
            <a:pPr marL="285750" indent="-285750">
              <a:buFont typeface="Wingdings" panose="05000000000000000000" pitchFamily="2" charset="2"/>
              <a:buChar char="§"/>
            </a:pPr>
            <a:r>
              <a:rPr lang="es-ES" sz="1200" b="1" dirty="0" smtClean="0">
                <a:solidFill>
                  <a:srgbClr val="002060"/>
                </a:solidFill>
              </a:rPr>
              <a:t>Actividades de intervención docente: participación en procesos completos del ciclo educativo, desde la programación a la evaluación y tutorías.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628651" y="365126"/>
            <a:ext cx="7886700" cy="992173"/>
          </a:xfrm>
        </p:spPr>
        <p:txBody>
          <a:bodyPr>
            <a:normAutofit/>
          </a:bodyPr>
          <a:lstStyle/>
          <a:p>
            <a:r>
              <a:rPr lang="es-ES" altLang="es-ES" dirty="0"/>
              <a:t>5</a:t>
            </a:r>
            <a:r>
              <a:rPr lang="es-ES" altLang="es-ES" dirty="0" smtClean="0"/>
              <a:t>. Propuestas de Actividades</a:t>
            </a:r>
          </a:p>
        </p:txBody>
      </p:sp>
      <p:sp>
        <p:nvSpPr>
          <p:cNvPr id="10243" name="2 Marcador de contenido"/>
          <p:cNvSpPr>
            <a:spLocks noGrp="1"/>
          </p:cNvSpPr>
          <p:nvPr>
            <p:ph idx="1"/>
          </p:nvPr>
        </p:nvSpPr>
        <p:spPr bwMode="auto">
          <a:xfrm>
            <a:off x="457200" y="1357298"/>
            <a:ext cx="8229600" cy="5072077"/>
          </a:xfrm>
        </p:spPr>
        <p:txBody>
          <a:bodyPr wrap="square" numCol="1" anchor="t" anchorCtr="0" compatLnSpc="1">
            <a:prstTxWarp prst="textNoShape">
              <a:avLst/>
            </a:prstTxWarp>
            <a:normAutofit fontScale="85000" lnSpcReduction="10000"/>
          </a:bodyPr>
          <a:lstStyle/>
          <a:p>
            <a:pPr algn="ctr"/>
            <a:r>
              <a:rPr lang="es-ES" altLang="es-ES" sz="2600" dirty="0"/>
              <a:t>5</a:t>
            </a:r>
            <a:r>
              <a:rPr lang="es-ES" altLang="es-ES" sz="2600" dirty="0" smtClean="0"/>
              <a:t>.1. </a:t>
            </a:r>
            <a:r>
              <a:rPr lang="es-ES" altLang="es-ES" sz="4000" b="1" dirty="0" smtClean="0"/>
              <a:t>PRIMER PERIODO</a:t>
            </a:r>
            <a:r>
              <a:rPr lang="es-ES" altLang="es-ES" sz="2600" dirty="0" smtClean="0"/>
              <a:t>: </a:t>
            </a:r>
          </a:p>
          <a:p>
            <a:pPr algn="ctr">
              <a:buNone/>
            </a:pPr>
            <a:r>
              <a:rPr lang="es-ES" altLang="es-ES" sz="2800" b="1" dirty="0">
                <a:solidFill>
                  <a:srgbClr val="C00000"/>
                </a:solidFill>
              </a:rPr>
              <a:t>Observación y conocimiento del Centro  (20 HORAS)</a:t>
            </a:r>
          </a:p>
          <a:p>
            <a:pPr algn="ctr">
              <a:buNone/>
            </a:pPr>
            <a:r>
              <a:rPr lang="es-ES" altLang="es-ES" sz="2800" b="1" u="sng" dirty="0" smtClean="0">
                <a:solidFill>
                  <a:schemeClr val="accent3">
                    <a:lumMod val="75000"/>
                  </a:schemeClr>
                </a:solidFill>
              </a:rPr>
              <a:t>Del 20 al 29 de enero de 2021</a:t>
            </a:r>
          </a:p>
          <a:p>
            <a:pPr algn="just">
              <a:buNone/>
            </a:pPr>
            <a:r>
              <a:rPr lang="es-ES" altLang="es-ES" b="1" dirty="0" smtClean="0"/>
              <a:t>	El trabajo de todo profesional de la educación se enmarca dentro de un </a:t>
            </a:r>
            <a:r>
              <a:rPr lang="es-ES" altLang="es-ES" b="1" u="sng" dirty="0" smtClean="0"/>
              <a:t>doble contexto</a:t>
            </a:r>
            <a:r>
              <a:rPr lang="es-ES" altLang="es-ES" b="1" dirty="0" smtClean="0"/>
              <a:t> que deben ser conocidos para planificar las intervenciones:  </a:t>
            </a:r>
          </a:p>
          <a:p>
            <a:pPr algn="just">
              <a:buNone/>
            </a:pPr>
            <a:r>
              <a:rPr lang="es-ES" altLang="es-ES" b="1" dirty="0" smtClean="0">
                <a:solidFill>
                  <a:srgbClr val="002060"/>
                </a:solidFill>
              </a:rPr>
              <a:t>1º.-Cada centro educativo se inserta en una determinada </a:t>
            </a:r>
            <a:r>
              <a:rPr lang="es-ES" altLang="es-ES" b="1" u="sng" dirty="0" smtClean="0">
                <a:solidFill>
                  <a:srgbClr val="002060"/>
                </a:solidFill>
              </a:rPr>
              <a:t>realidad social</a:t>
            </a:r>
            <a:r>
              <a:rPr lang="es-ES" altLang="es-ES" b="1" dirty="0">
                <a:solidFill>
                  <a:srgbClr val="002060"/>
                </a:solidFill>
              </a:rPr>
              <a:t>.</a:t>
            </a:r>
            <a:endParaRPr lang="es-ES" altLang="es-ES" b="1" dirty="0" smtClean="0">
              <a:solidFill>
                <a:srgbClr val="002060"/>
              </a:solidFill>
            </a:endParaRPr>
          </a:p>
          <a:p>
            <a:pPr algn="just">
              <a:buNone/>
            </a:pPr>
            <a:r>
              <a:rPr lang="es-ES" altLang="es-ES" b="1" dirty="0" smtClean="0">
                <a:solidFill>
                  <a:srgbClr val="002060"/>
                </a:solidFill>
              </a:rPr>
              <a:t>2º.- Los CE son instituciones que funcionan de acuerdo con la legislación educativa básica y también con normas propias, lo que forma un </a:t>
            </a:r>
            <a:r>
              <a:rPr lang="es-ES" altLang="es-ES" b="1" u="sng" dirty="0" smtClean="0">
                <a:solidFill>
                  <a:srgbClr val="002060"/>
                </a:solidFill>
              </a:rPr>
              <a:t>entramado institucional</a:t>
            </a:r>
            <a:r>
              <a:rPr lang="es-ES" altLang="es-ES" b="1" dirty="0" smtClean="0">
                <a:solidFill>
                  <a:srgbClr val="002060"/>
                </a:solidFill>
              </a:rPr>
              <a:t>.</a:t>
            </a:r>
          </a:p>
          <a:p>
            <a:pPr algn="just">
              <a:buNone/>
            </a:pPr>
            <a:endParaRPr lang="es-ES" altLang="es-ES" b="1" dirty="0" smtClean="0">
              <a:solidFill>
                <a:srgbClr val="002060"/>
              </a:solidFill>
            </a:endParaRPr>
          </a:p>
          <a:p>
            <a:pPr algn="ctr">
              <a:buNone/>
            </a:pPr>
            <a:endParaRPr lang="es-ES" altLang="es-ES" b="1" u="sng" dirty="0" smtClean="0">
              <a:solidFill>
                <a:srgbClr val="C00000"/>
              </a:solidFill>
            </a:endParaRPr>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31</a:t>
            </a:fld>
            <a:endParaRPr lang="es-ES" altLang="es-E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1" y="365126"/>
            <a:ext cx="7886700" cy="849297"/>
          </a:xfrm>
        </p:spPr>
        <p:txBody>
          <a:bodyPr>
            <a:normAutofit fontScale="90000"/>
          </a:bodyPr>
          <a:lstStyle/>
          <a:p>
            <a:r>
              <a:rPr lang="es-ES" altLang="es-ES" dirty="0"/>
              <a:t>5</a:t>
            </a:r>
            <a:r>
              <a:rPr lang="es-ES" altLang="es-ES" dirty="0" smtClean="0"/>
              <a:t>. Propuestas de Actividades. </a:t>
            </a:r>
            <a:r>
              <a:rPr lang="es-ES" altLang="es-ES" sz="2000" b="1" dirty="0" smtClean="0">
                <a:solidFill>
                  <a:srgbClr val="C00000"/>
                </a:solidFill>
              </a:rPr>
              <a:t>1.</a:t>
            </a:r>
            <a:r>
              <a:rPr lang="es-ES" altLang="es-ES" sz="2000" b="1" baseline="30000" dirty="0" smtClean="0">
                <a:solidFill>
                  <a:srgbClr val="C00000"/>
                </a:solidFill>
              </a:rPr>
              <a:t>er</a:t>
            </a:r>
            <a:r>
              <a:rPr lang="es-ES" altLang="es-ES" sz="2000" b="1" dirty="0" smtClean="0">
                <a:solidFill>
                  <a:srgbClr val="C00000"/>
                </a:solidFill>
              </a:rPr>
              <a:t> periodo</a:t>
            </a:r>
            <a:endParaRPr lang="es-ES" sz="2000" b="1" dirty="0">
              <a:solidFill>
                <a:srgbClr val="C00000"/>
              </a:solidFill>
            </a:endParaRPr>
          </a:p>
        </p:txBody>
      </p:sp>
      <p:sp>
        <p:nvSpPr>
          <p:cNvPr id="3" name="2 Marcador de contenido"/>
          <p:cNvSpPr>
            <a:spLocks noGrp="1"/>
          </p:cNvSpPr>
          <p:nvPr>
            <p:ph idx="1"/>
          </p:nvPr>
        </p:nvSpPr>
        <p:spPr>
          <a:xfrm>
            <a:off x="628651" y="1285861"/>
            <a:ext cx="7886700" cy="5070490"/>
          </a:xfrm>
        </p:spPr>
        <p:txBody>
          <a:bodyPr>
            <a:normAutofit fontScale="92500" lnSpcReduction="10000"/>
          </a:bodyPr>
          <a:lstStyle/>
          <a:p>
            <a:pPr algn="just">
              <a:buNone/>
            </a:pPr>
            <a:r>
              <a:rPr lang="es-ES" altLang="es-ES" sz="2000" b="1" u="sng" dirty="0" smtClean="0"/>
              <a:t>ACTIVIDADES DE OBSERVACIÓN Y CONOCIMIENTO DE LA REALIDAD EDUCATIVA DEL CENTRO</a:t>
            </a:r>
          </a:p>
          <a:p>
            <a:pPr algn="just">
              <a:buNone/>
            </a:pPr>
            <a:r>
              <a:rPr lang="es-ES" altLang="es-ES" sz="2000" b="1" dirty="0" smtClean="0">
                <a:solidFill>
                  <a:srgbClr val="002060"/>
                </a:solidFill>
              </a:rPr>
              <a:t>A) Reunión con el Tutor Profesional.</a:t>
            </a:r>
          </a:p>
          <a:p>
            <a:pPr algn="just">
              <a:buNone/>
            </a:pPr>
            <a:r>
              <a:rPr lang="es-ES" altLang="es-ES" sz="2000" dirty="0" smtClean="0"/>
              <a:t>		- Acordar cuestiones como el </a:t>
            </a:r>
            <a:r>
              <a:rPr lang="es-ES" altLang="es-ES" sz="2000" u="sng" dirty="0" smtClean="0"/>
              <a:t>horario, calendario, actividades</a:t>
            </a:r>
            <a:r>
              <a:rPr lang="es-ES" altLang="es-ES" sz="2000" dirty="0" smtClean="0"/>
              <a:t>, etc.</a:t>
            </a:r>
          </a:p>
          <a:p>
            <a:pPr algn="just">
              <a:buNone/>
            </a:pPr>
            <a:r>
              <a:rPr lang="es-ES" altLang="es-ES" sz="2000" b="1" dirty="0" smtClean="0">
                <a:solidFill>
                  <a:srgbClr val="002060"/>
                </a:solidFill>
              </a:rPr>
              <a:t>B) Visita a las instalaciones del Centro </a:t>
            </a:r>
          </a:p>
          <a:p>
            <a:pPr algn="just">
              <a:buNone/>
            </a:pPr>
            <a:r>
              <a:rPr lang="es-ES" altLang="es-ES" sz="2000" dirty="0" smtClean="0"/>
              <a:t>		- </a:t>
            </a:r>
            <a:r>
              <a:rPr lang="es-ES" altLang="es-ES" sz="2000" u="sng" dirty="0" smtClean="0"/>
              <a:t>Valoración global de las instalaciones </a:t>
            </a:r>
            <a:r>
              <a:rPr lang="es-ES" altLang="es-ES" sz="2000" dirty="0" smtClean="0"/>
              <a:t>y de los medios didácticos 	disponibles y un análisis contextualizado del centro en el entorno.</a:t>
            </a:r>
          </a:p>
          <a:p>
            <a:pPr algn="just">
              <a:buNone/>
            </a:pPr>
            <a:r>
              <a:rPr lang="es-ES" altLang="es-ES" sz="2000" dirty="0" smtClean="0"/>
              <a:t>		- </a:t>
            </a:r>
            <a:r>
              <a:rPr lang="es-ES" altLang="es-ES" sz="2000" u="sng" dirty="0" smtClean="0"/>
              <a:t>Identificar puntos </a:t>
            </a:r>
            <a:r>
              <a:rPr lang="es-ES" altLang="es-ES" sz="2000" dirty="0" smtClean="0"/>
              <a:t>como sala de profesores, dependencias </a:t>
            </a:r>
            <a:r>
              <a:rPr lang="es-ES" altLang="es-ES" sz="2000" dirty="0" err="1" smtClean="0"/>
              <a:t>adtvas</a:t>
            </a:r>
            <a:r>
              <a:rPr lang="es-ES" altLang="es-ES" sz="2000" dirty="0" smtClean="0"/>
              <a:t>. 	</a:t>
            </a:r>
            <a:r>
              <a:rPr lang="es-ES" altLang="es-ES" sz="2000" u="sng" dirty="0" smtClean="0"/>
              <a:t>espacios</a:t>
            </a:r>
            <a:r>
              <a:rPr lang="es-ES" altLang="es-ES" sz="2000" dirty="0" smtClean="0"/>
              <a:t> de uso común y espacios de uso docente, como 	bibliotecas, aulas de informática, aulas de educación especial, 	etc.</a:t>
            </a:r>
          </a:p>
          <a:p>
            <a:pPr algn="just">
              <a:buNone/>
            </a:pPr>
            <a:r>
              <a:rPr lang="es-ES" altLang="es-ES" sz="2000" b="1" dirty="0" smtClean="0">
                <a:solidFill>
                  <a:srgbClr val="002060"/>
                </a:solidFill>
              </a:rPr>
              <a:t>C) Entrevistas con miembros Equipo Directivo</a:t>
            </a:r>
          </a:p>
          <a:p>
            <a:pPr algn="just">
              <a:buNone/>
            </a:pPr>
            <a:r>
              <a:rPr lang="es-ES" altLang="es-ES" sz="2000" b="1" dirty="0" smtClean="0"/>
              <a:t>		- </a:t>
            </a:r>
            <a:r>
              <a:rPr lang="es-ES" altLang="es-ES" sz="2000" dirty="0" smtClean="0"/>
              <a:t>Preferentemente con el </a:t>
            </a:r>
            <a:r>
              <a:rPr lang="es-ES" altLang="es-ES" sz="2000" u="sng" dirty="0" smtClean="0"/>
              <a:t>Director o el Jefe de Estudios </a:t>
            </a:r>
            <a:r>
              <a:rPr lang="es-ES" altLang="es-ES" sz="2000" dirty="0" smtClean="0"/>
              <a:t>o, en su 	defecto, con un profesor buen conocedor del centro.</a:t>
            </a:r>
          </a:p>
          <a:p>
            <a:pPr algn="just">
              <a:buNone/>
            </a:pPr>
            <a:r>
              <a:rPr lang="es-ES" altLang="es-ES" sz="2000" b="1" dirty="0" smtClean="0">
                <a:solidFill>
                  <a:srgbClr val="002060"/>
                </a:solidFill>
              </a:rPr>
              <a:t>D) Entrevistas con alumnos y/o padres representantes en el Consejo Escolar</a:t>
            </a:r>
          </a:p>
          <a:p>
            <a:pPr algn="just">
              <a:buNone/>
            </a:pPr>
            <a:r>
              <a:rPr lang="es-ES" altLang="es-ES" sz="2000" b="1" dirty="0" smtClean="0"/>
              <a:t>		- </a:t>
            </a:r>
            <a:r>
              <a:rPr lang="es-ES" altLang="es-ES" sz="2000" u="sng" dirty="0" smtClean="0"/>
              <a:t>Contrastar</a:t>
            </a:r>
            <a:r>
              <a:rPr lang="es-ES" altLang="es-ES" sz="2000" dirty="0" smtClean="0"/>
              <a:t> la </a:t>
            </a:r>
            <a:r>
              <a:rPr lang="es-ES" altLang="es-ES" sz="2000" u="sng" dirty="0" smtClean="0"/>
              <a:t>perspectiva</a:t>
            </a:r>
            <a:r>
              <a:rPr lang="es-ES" altLang="es-ES" sz="2000" dirty="0" smtClean="0"/>
              <a:t> del profesorado con la que puedan ofrecer 	otros miembros de la comunidad educativa.</a:t>
            </a:r>
          </a:p>
          <a:p>
            <a:pPr algn="just">
              <a:buNone/>
            </a:pPr>
            <a:endParaRPr lang="es-ES" altLang="es-ES" sz="2000" dirty="0" smtClean="0"/>
          </a:p>
          <a:p>
            <a:endParaRPr lang="es-ES" dirty="0"/>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32</a:t>
            </a:fld>
            <a:endParaRPr lang="es-ES" altLang="es-E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5"/>
            <a:ext cx="8119815" cy="1063611"/>
          </a:xfrm>
        </p:spPr>
        <p:txBody>
          <a:bodyPr>
            <a:normAutofit fontScale="90000"/>
          </a:bodyPr>
          <a:lstStyle/>
          <a:p>
            <a:r>
              <a:rPr lang="es-ES" altLang="es-ES" dirty="0"/>
              <a:t>5</a:t>
            </a:r>
            <a:r>
              <a:rPr lang="es-ES" altLang="es-ES" dirty="0" smtClean="0"/>
              <a:t>. Propuestas de Actividades. </a:t>
            </a:r>
            <a:r>
              <a:rPr lang="es-ES" altLang="es-ES" sz="3200" b="1" dirty="0">
                <a:solidFill>
                  <a:srgbClr val="C00000"/>
                </a:solidFill>
              </a:rPr>
              <a:t>1.</a:t>
            </a:r>
            <a:r>
              <a:rPr lang="es-ES" altLang="es-ES" sz="3200" b="1" baseline="30000" dirty="0">
                <a:solidFill>
                  <a:srgbClr val="C00000"/>
                </a:solidFill>
              </a:rPr>
              <a:t>er</a:t>
            </a:r>
            <a:r>
              <a:rPr lang="es-ES" altLang="es-ES" sz="3200" b="1" dirty="0">
                <a:solidFill>
                  <a:srgbClr val="C00000"/>
                </a:solidFill>
              </a:rPr>
              <a:t> periodo</a:t>
            </a:r>
            <a:endParaRPr lang="es-ES" sz="3100" dirty="0">
              <a:solidFill>
                <a:srgbClr val="C00000"/>
              </a:solidFill>
            </a:endParaRPr>
          </a:p>
        </p:txBody>
      </p:sp>
      <p:sp>
        <p:nvSpPr>
          <p:cNvPr id="3" name="2 Marcador de contenido"/>
          <p:cNvSpPr>
            <a:spLocks noGrp="1"/>
          </p:cNvSpPr>
          <p:nvPr>
            <p:ph idx="1"/>
          </p:nvPr>
        </p:nvSpPr>
        <p:spPr>
          <a:xfrm>
            <a:off x="628650" y="1268760"/>
            <a:ext cx="7886700" cy="4968552"/>
          </a:xfrm>
        </p:spPr>
        <p:txBody>
          <a:bodyPr>
            <a:normAutofit fontScale="85000" lnSpcReduction="20000"/>
          </a:bodyPr>
          <a:lstStyle/>
          <a:p>
            <a:pPr algn="just">
              <a:buNone/>
            </a:pPr>
            <a:r>
              <a:rPr lang="es-ES" altLang="es-ES" sz="2000" b="1" dirty="0" smtClean="0">
                <a:solidFill>
                  <a:srgbClr val="002060"/>
                </a:solidFill>
              </a:rPr>
              <a:t>E) Análisis de documentos oficiales del centro y estudio de la oferta educativa</a:t>
            </a:r>
          </a:p>
          <a:p>
            <a:pPr algn="just">
              <a:buFont typeface="Wingdings" panose="05000000000000000000" pitchFamily="2" charset="2"/>
              <a:buChar char="§"/>
            </a:pPr>
            <a:r>
              <a:rPr lang="es-ES" altLang="es-ES" sz="2000" dirty="0" smtClean="0"/>
              <a:t>Proyecto Educativo, Reglamento de Organización y Funcionamiento, Plan de Gestión. Bilingüismo, Proyecto TIC, Plan de lectura y biblioteca, Deporte en la Escuela, Coeducación, etc.  </a:t>
            </a:r>
            <a:r>
              <a:rPr lang="es-ES" altLang="es-ES" sz="2000" u="sng" dirty="0" smtClean="0"/>
              <a:t>Consulta </a:t>
            </a:r>
            <a:r>
              <a:rPr lang="es-ES" altLang="es-ES" sz="2000" u="sng" dirty="0" err="1" smtClean="0"/>
              <a:t>guíada</a:t>
            </a:r>
            <a:r>
              <a:rPr lang="es-ES" altLang="es-ES" sz="2000" u="sng" dirty="0" smtClean="0"/>
              <a:t> por el tutor.</a:t>
            </a:r>
          </a:p>
          <a:p>
            <a:pPr algn="just">
              <a:buFont typeface="Wingdings" panose="05000000000000000000" pitchFamily="2" charset="2"/>
              <a:buChar char="§"/>
            </a:pPr>
            <a:r>
              <a:rPr lang="es-ES" altLang="es-ES" sz="2000" dirty="0" smtClean="0"/>
              <a:t>Estudio de la </a:t>
            </a:r>
            <a:r>
              <a:rPr lang="es-ES" altLang="es-ES" sz="2000" u="sng" dirty="0" smtClean="0"/>
              <a:t>oferta educativa </a:t>
            </a:r>
            <a:r>
              <a:rPr lang="es-ES" altLang="es-ES" sz="2000" dirty="0" smtClean="0"/>
              <a:t>del centro.</a:t>
            </a:r>
          </a:p>
          <a:p>
            <a:pPr algn="just">
              <a:buNone/>
            </a:pPr>
            <a:r>
              <a:rPr lang="es-ES" altLang="es-ES" sz="2000" b="1" dirty="0" smtClean="0">
                <a:solidFill>
                  <a:srgbClr val="002060"/>
                </a:solidFill>
              </a:rPr>
              <a:t>F) Estudio de las tradiciones y actividades extraacadémicas del centro</a:t>
            </a:r>
          </a:p>
          <a:p>
            <a:pPr algn="just"/>
            <a:r>
              <a:rPr lang="es-ES" altLang="es-ES" sz="2000" dirty="0" smtClean="0"/>
              <a:t>Breve análisis, recogiendo datos sobre existencia de aulas de cultura, grupos de teatro, deportivos, semanas culturales, viajes fin de estudios, convocatorias a antiguos alumnos, ferias de la ciencia, etc. </a:t>
            </a:r>
          </a:p>
          <a:p>
            <a:pPr algn="just"/>
            <a:r>
              <a:rPr lang="es-ES" altLang="es-ES" sz="2000" dirty="0" smtClean="0"/>
              <a:t>Entrevista profesor de mayor antigüedad del centro.</a:t>
            </a:r>
          </a:p>
          <a:p>
            <a:pPr algn="just">
              <a:buNone/>
            </a:pPr>
            <a:r>
              <a:rPr lang="es-ES" altLang="es-ES" sz="2000" b="1" dirty="0" smtClean="0">
                <a:solidFill>
                  <a:srgbClr val="002060"/>
                </a:solidFill>
              </a:rPr>
              <a:t>G) Visita a la página web del centro</a:t>
            </a:r>
          </a:p>
          <a:p>
            <a:pPr algn="just"/>
            <a:r>
              <a:rPr lang="es-ES" altLang="es-ES" sz="2000" u="sng" dirty="0" smtClean="0"/>
              <a:t>Observar información de interés</a:t>
            </a:r>
            <a:r>
              <a:rPr lang="es-ES" altLang="es-ES" sz="2000" dirty="0" smtClean="0"/>
              <a:t>: apuntes, ejercicios, documentación complementario, </a:t>
            </a:r>
            <a:r>
              <a:rPr lang="es-ES" altLang="es-ES" sz="2000" dirty="0" err="1" smtClean="0"/>
              <a:t>etc</a:t>
            </a:r>
            <a:r>
              <a:rPr lang="es-ES" altLang="es-ES" sz="2000" dirty="0" smtClean="0"/>
              <a:t>; si se encuentra actualizada, nº.  </a:t>
            </a:r>
            <a:r>
              <a:rPr lang="es-ES" altLang="es-ES" sz="2000" dirty="0" err="1" smtClean="0"/>
              <a:t>Dptos</a:t>
            </a:r>
            <a:r>
              <a:rPr lang="es-ES" altLang="es-ES" sz="2000" dirty="0" smtClean="0"/>
              <a:t>. participan. Información de interés para familias y otros usuarios; dispone enlaces a otras webs de interés educativo relevante, blogs de profesores del centro.</a:t>
            </a:r>
          </a:p>
          <a:p>
            <a:pPr algn="ctr">
              <a:buNone/>
            </a:pPr>
            <a:r>
              <a:rPr lang="es-ES" altLang="es-ES" sz="2000" b="1" u="sng" dirty="0" smtClean="0">
                <a:solidFill>
                  <a:srgbClr val="C00000"/>
                </a:solidFill>
              </a:rPr>
              <a:t>1er PERIODO FINALIZADO: ÚLTIMA REUNIÓN CON EL TUTOR PROFESIONAL </a:t>
            </a:r>
          </a:p>
          <a:p>
            <a:pPr algn="just"/>
            <a:r>
              <a:rPr lang="es-ES" altLang="es-ES" sz="2000" dirty="0" smtClean="0"/>
              <a:t>Resolver dudas y concretar por el tutor en qué términos va a producirse la intervención docente: asignaturas en las que se lleva a cabo la intervención , grupo de alumnos, calendario y horario, etc.</a:t>
            </a:r>
          </a:p>
          <a:p>
            <a:pPr algn="just">
              <a:buNone/>
            </a:pPr>
            <a:endParaRPr lang="es-ES" altLang="es-ES" sz="2000" b="1" dirty="0" smtClean="0"/>
          </a:p>
          <a:p>
            <a:pPr algn="just"/>
            <a:endParaRPr lang="es-ES" dirty="0"/>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33</a:t>
            </a:fld>
            <a:endParaRPr lang="es-ES" altLang="es-ES"/>
          </a:p>
        </p:txBody>
      </p:sp>
      <p:sp>
        <p:nvSpPr>
          <p:cNvPr id="6" name="Rectángulo 5"/>
          <p:cNvSpPr/>
          <p:nvPr/>
        </p:nvSpPr>
        <p:spPr>
          <a:xfrm>
            <a:off x="1628800" y="5848722"/>
            <a:ext cx="5886400" cy="369332"/>
          </a:xfrm>
          <a:prstGeom prst="rect">
            <a:avLst/>
          </a:prstGeom>
        </p:spPr>
        <p:txBody>
          <a:bodyPr wrap="square">
            <a:spAutoFit/>
          </a:bodyPr>
          <a:lstStyle/>
          <a:p>
            <a:r>
              <a:rPr lang="es-ES" altLang="es-ES" b="1" u="sng" dirty="0">
                <a:solidFill>
                  <a:srgbClr val="C00000"/>
                </a:solidFill>
              </a:rPr>
              <a:t>Ha de procurarse huir de un exceso de tareas burocráticas</a:t>
            </a:r>
            <a:endParaRPr lang="es-E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p:txBody>
          <a:bodyPr>
            <a:normAutofit fontScale="90000"/>
          </a:bodyPr>
          <a:lstStyle/>
          <a:p>
            <a:r>
              <a:rPr lang="es-ES" altLang="es-ES" dirty="0"/>
              <a:t>5</a:t>
            </a:r>
            <a:r>
              <a:rPr lang="es-ES" altLang="es-ES" dirty="0" smtClean="0"/>
              <a:t>. Propuestas de Actividades. </a:t>
            </a:r>
            <a:r>
              <a:rPr lang="es-ES" altLang="es-ES" sz="3600" dirty="0" smtClean="0">
                <a:solidFill>
                  <a:srgbClr val="C00000"/>
                </a:solidFill>
              </a:rPr>
              <a:t>2º periodo</a:t>
            </a:r>
            <a:endParaRPr lang="es-ES" altLang="es-ES" sz="3600" dirty="0" smtClean="0"/>
          </a:p>
        </p:txBody>
      </p:sp>
      <p:sp>
        <p:nvSpPr>
          <p:cNvPr id="3" name="2 Marcador de contenido"/>
          <p:cNvSpPr>
            <a:spLocks noGrp="1"/>
          </p:cNvSpPr>
          <p:nvPr>
            <p:ph idx="1"/>
          </p:nvPr>
        </p:nvSpPr>
        <p:spPr>
          <a:xfrm>
            <a:off x="457200" y="1357315"/>
            <a:ext cx="8229600" cy="5096022"/>
          </a:xfrm>
        </p:spPr>
        <p:txBody>
          <a:bodyPr>
            <a:normAutofit fontScale="85000" lnSpcReduction="20000"/>
          </a:bodyPr>
          <a:lstStyle/>
          <a:p>
            <a:pPr fontAlgn="auto">
              <a:spcAft>
                <a:spcPts val="0"/>
              </a:spcAft>
              <a:buFont typeface="Arial" panose="020B0604020202020204" pitchFamily="34" charset="0"/>
              <a:buChar char="•"/>
              <a:defRPr/>
            </a:pPr>
            <a:r>
              <a:rPr lang="es-ES" dirty="0"/>
              <a:t>5</a:t>
            </a:r>
            <a:r>
              <a:rPr lang="es-ES" dirty="0" smtClean="0"/>
              <a:t>.2 </a:t>
            </a:r>
            <a:r>
              <a:rPr lang="es-ES" sz="3000" b="1" dirty="0" smtClean="0"/>
              <a:t>SEGUNDO PERIODO</a:t>
            </a:r>
            <a:r>
              <a:rPr lang="es-ES" sz="3000" dirty="0" smtClean="0"/>
              <a:t>: </a:t>
            </a:r>
            <a:r>
              <a:rPr lang="es-ES" b="1" dirty="0" smtClean="0">
                <a:solidFill>
                  <a:srgbClr val="C00000"/>
                </a:solidFill>
              </a:rPr>
              <a:t>Diseño y puesta en práctica de las actividades de intervención (60 HORAS)   </a:t>
            </a:r>
          </a:p>
          <a:p>
            <a:pPr algn="ctr" fontAlgn="auto">
              <a:spcAft>
                <a:spcPts val="0"/>
              </a:spcAft>
              <a:buNone/>
              <a:defRPr/>
            </a:pPr>
            <a:r>
              <a:rPr lang="es-ES" sz="3300" b="1" u="sng" dirty="0" smtClean="0">
                <a:solidFill>
                  <a:schemeClr val="accent3">
                    <a:lumMod val="75000"/>
                  </a:schemeClr>
                </a:solidFill>
              </a:rPr>
              <a:t>del 5 de abril al 28 de mayo de 2021</a:t>
            </a:r>
          </a:p>
          <a:p>
            <a:pPr algn="just" fontAlgn="auto">
              <a:spcAft>
                <a:spcPts val="0"/>
              </a:spcAft>
              <a:buNone/>
              <a:defRPr/>
            </a:pPr>
            <a:r>
              <a:rPr lang="es-ES" sz="2800" b="1" dirty="0" smtClean="0"/>
              <a:t>	Corresponde al Tutor Profesional el </a:t>
            </a:r>
            <a:r>
              <a:rPr lang="es-ES" sz="2800" b="1" u="sng" dirty="0" smtClean="0"/>
              <a:t>reparto de tareas y grupos de alumnos</a:t>
            </a:r>
            <a:r>
              <a:rPr lang="es-ES" sz="2800" b="1" dirty="0" smtClean="0"/>
              <a:t> del CE, así como la concreción del </a:t>
            </a:r>
            <a:r>
              <a:rPr lang="es-ES" sz="2800" b="1" u="sng" dirty="0" smtClean="0"/>
              <a:t>calendario de actuaciones</a:t>
            </a:r>
            <a:r>
              <a:rPr lang="es-ES" sz="2800" b="1" dirty="0" smtClean="0"/>
              <a:t>.</a:t>
            </a:r>
          </a:p>
          <a:p>
            <a:pPr marL="457200" indent="-457200" fontAlgn="auto">
              <a:spcAft>
                <a:spcPts val="0"/>
              </a:spcAft>
              <a:buFont typeface="Arial" panose="020B0604020202020204" pitchFamily="34" charset="0"/>
              <a:buAutoNum type="alphaUcParenR"/>
              <a:defRPr/>
            </a:pPr>
            <a:r>
              <a:rPr lang="es-ES" sz="2000" dirty="0" smtClean="0"/>
              <a:t>Análisis del departamento didáctico en el que se realicen las prácticas.</a:t>
            </a:r>
          </a:p>
          <a:p>
            <a:pPr marL="457200" indent="-457200" fontAlgn="auto">
              <a:spcAft>
                <a:spcPts val="0"/>
              </a:spcAft>
              <a:buFont typeface="Arial" panose="020B0604020202020204" pitchFamily="34" charset="0"/>
              <a:buAutoNum type="alphaUcParenR"/>
              <a:defRPr/>
            </a:pPr>
            <a:r>
              <a:rPr lang="es-ES" sz="2000" dirty="0" smtClean="0"/>
              <a:t>Análisis de la programación didáctica.</a:t>
            </a:r>
          </a:p>
          <a:p>
            <a:pPr marL="457200" indent="-457200" fontAlgn="auto">
              <a:spcAft>
                <a:spcPts val="0"/>
              </a:spcAft>
              <a:buFont typeface="Arial" panose="020B0604020202020204" pitchFamily="34" charset="0"/>
              <a:buAutoNum type="alphaUcParenR"/>
              <a:defRPr/>
            </a:pPr>
            <a:r>
              <a:rPr lang="es-ES" sz="2000" dirty="0" smtClean="0"/>
              <a:t>Análisis del libro de texto y material didáctico complementario y/o alternativo.</a:t>
            </a:r>
          </a:p>
          <a:p>
            <a:pPr marL="457200" indent="-457200" fontAlgn="auto">
              <a:spcAft>
                <a:spcPts val="0"/>
              </a:spcAft>
              <a:buFont typeface="Arial" panose="020B0604020202020204" pitchFamily="34" charset="0"/>
              <a:buAutoNum type="alphaUcParenR"/>
              <a:defRPr/>
            </a:pPr>
            <a:r>
              <a:rPr lang="es-ES" sz="2000" dirty="0" smtClean="0"/>
              <a:t>Observación de las clases del profesor tutor.</a:t>
            </a:r>
          </a:p>
          <a:p>
            <a:pPr marL="457200" indent="-457200" fontAlgn="auto">
              <a:spcAft>
                <a:spcPts val="0"/>
              </a:spcAft>
              <a:buFont typeface="Arial" panose="020B0604020202020204" pitchFamily="34" charset="0"/>
              <a:buAutoNum type="alphaUcParenR"/>
              <a:defRPr/>
            </a:pPr>
            <a:r>
              <a:rPr lang="es-ES" sz="2000" dirty="0" smtClean="0"/>
              <a:t>Obtención de información sobre las características del grupo de alumnos a los que se va a impartir clases</a:t>
            </a:r>
          </a:p>
          <a:p>
            <a:pPr marL="457200" indent="-457200" fontAlgn="auto">
              <a:spcAft>
                <a:spcPts val="0"/>
              </a:spcAft>
              <a:buFont typeface="Arial" panose="020B0604020202020204" pitchFamily="34" charset="0"/>
              <a:buAutoNum type="alphaUcParenR"/>
              <a:defRPr/>
            </a:pPr>
            <a:r>
              <a:rPr lang="es-ES" sz="2000" dirty="0" smtClean="0"/>
              <a:t>Diseño de las actividades de intervención en el aula con un grupo de alumnos.</a:t>
            </a:r>
          </a:p>
          <a:p>
            <a:pPr marL="457200" indent="-457200" fontAlgn="auto">
              <a:spcAft>
                <a:spcPts val="0"/>
              </a:spcAft>
              <a:buFont typeface="Arial" panose="020B0604020202020204" pitchFamily="34" charset="0"/>
              <a:buAutoNum type="alphaUcParenR"/>
              <a:defRPr/>
            </a:pPr>
            <a:r>
              <a:rPr lang="es-ES" sz="2000" dirty="0" smtClean="0"/>
              <a:t>Puesta en práctica de las </a:t>
            </a:r>
            <a:r>
              <a:rPr lang="es-ES" sz="2000" b="1" dirty="0" smtClean="0"/>
              <a:t>actividades de intervención con un grupo de alumnos</a:t>
            </a:r>
            <a:r>
              <a:rPr lang="es-ES" sz="2000" dirty="0" smtClean="0"/>
              <a:t>. </a:t>
            </a:r>
            <a:r>
              <a:rPr lang="es-ES" sz="2000" b="1" u="sng" dirty="0" smtClean="0">
                <a:solidFill>
                  <a:srgbClr val="C00000"/>
                </a:solidFill>
              </a:rPr>
              <a:t>El número mínimo de horas de actividades de intervención con un grupo de alumnos </a:t>
            </a:r>
            <a:r>
              <a:rPr lang="es-ES" sz="2000" dirty="0" smtClean="0"/>
              <a:t>del CE que los estudiantes del MAES deberán llevar a cabo </a:t>
            </a:r>
            <a:r>
              <a:rPr lang="es-ES" sz="2000" b="1" u="sng" dirty="0" smtClean="0">
                <a:solidFill>
                  <a:srgbClr val="C00000"/>
                </a:solidFill>
              </a:rPr>
              <a:t>será de 12.</a:t>
            </a:r>
          </a:p>
          <a:p>
            <a:pPr marL="457200" indent="-457200" fontAlgn="auto">
              <a:spcAft>
                <a:spcPts val="0"/>
              </a:spcAft>
              <a:buFont typeface="Arial" panose="020B0604020202020204" pitchFamily="34" charset="0"/>
              <a:buAutoNum type="alphaUcParenR"/>
              <a:defRPr/>
            </a:pPr>
            <a:r>
              <a:rPr lang="es-ES" sz="2000" dirty="0" smtClean="0"/>
              <a:t>Actividades complementarias.</a:t>
            </a:r>
            <a:endParaRPr lang="es-ES" dirty="0" smtClean="0"/>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34</a:t>
            </a:fld>
            <a:endParaRPr lang="es-ES" alt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normAutofit fontScale="90000"/>
          </a:bodyPr>
          <a:lstStyle/>
          <a:p>
            <a:r>
              <a:rPr lang="es-ES" altLang="es-ES" dirty="0"/>
              <a:t>5</a:t>
            </a:r>
            <a:r>
              <a:rPr lang="es-ES" altLang="es-ES" dirty="0" smtClean="0"/>
              <a:t>. Propuestas de Actividades. </a:t>
            </a:r>
            <a:r>
              <a:rPr lang="es-ES" altLang="es-ES" sz="3600" dirty="0">
                <a:solidFill>
                  <a:srgbClr val="C00000"/>
                </a:solidFill>
              </a:rPr>
              <a:t>2º periodo</a:t>
            </a:r>
            <a:endParaRPr lang="es-ES" altLang="es-ES" sz="3600" dirty="0" smtClean="0"/>
          </a:p>
        </p:txBody>
      </p:sp>
      <p:sp>
        <p:nvSpPr>
          <p:cNvPr id="3" name="2 Marcador de contenido"/>
          <p:cNvSpPr>
            <a:spLocks noGrp="1"/>
          </p:cNvSpPr>
          <p:nvPr>
            <p:ph idx="1"/>
          </p:nvPr>
        </p:nvSpPr>
        <p:spPr>
          <a:xfrm>
            <a:off x="457200" y="1600201"/>
            <a:ext cx="8229600" cy="4900613"/>
          </a:xfrm>
        </p:spPr>
        <p:txBody>
          <a:bodyPr>
            <a:normAutofit fontScale="77500" lnSpcReduction="20000"/>
          </a:bodyPr>
          <a:lstStyle/>
          <a:p>
            <a:pPr algn="ctr" fontAlgn="auto">
              <a:spcAft>
                <a:spcPts val="0"/>
              </a:spcAft>
              <a:buFont typeface="Arial" panose="020B0604020202020204" pitchFamily="34" charset="0"/>
              <a:buChar char="•"/>
              <a:defRPr/>
            </a:pPr>
            <a:r>
              <a:rPr lang="es-ES" dirty="0"/>
              <a:t>5</a:t>
            </a:r>
            <a:r>
              <a:rPr lang="es-ES" dirty="0" smtClean="0"/>
              <a:t>.3. </a:t>
            </a:r>
            <a:r>
              <a:rPr lang="es-ES" b="1" dirty="0" smtClean="0"/>
              <a:t>SEGUNDO PERIODO</a:t>
            </a:r>
            <a:r>
              <a:rPr lang="es-ES" dirty="0" smtClean="0"/>
              <a:t>: </a:t>
            </a:r>
            <a:r>
              <a:rPr lang="es-ES" b="1" dirty="0" smtClean="0">
                <a:solidFill>
                  <a:srgbClr val="C00000"/>
                </a:solidFill>
              </a:rPr>
              <a:t>Análisis y resultados del aprendizaje del alumnado, de la experiencia de las prácticas y propuesta de mejora e innovación. (20 HORAS)</a:t>
            </a:r>
          </a:p>
          <a:p>
            <a:pPr algn="just" fontAlgn="auto">
              <a:spcAft>
                <a:spcPts val="0"/>
              </a:spcAft>
              <a:buNone/>
              <a:defRPr/>
            </a:pPr>
            <a:r>
              <a:rPr lang="es-ES" b="1" dirty="0" smtClean="0">
                <a:solidFill>
                  <a:srgbClr val="C00000"/>
                </a:solidFill>
              </a:rPr>
              <a:t>	</a:t>
            </a:r>
            <a:r>
              <a:rPr lang="es-ES" sz="2400" b="1" dirty="0" smtClean="0">
                <a:solidFill>
                  <a:schemeClr val="accent3">
                    <a:lumMod val="75000"/>
                  </a:schemeClr>
                </a:solidFill>
              </a:rPr>
              <a:t>¿Qué se pretende en este periodo?</a:t>
            </a:r>
            <a:r>
              <a:rPr lang="es-ES" sz="2400" b="1" dirty="0" smtClean="0">
                <a:solidFill>
                  <a:schemeClr val="accent6"/>
                </a:solidFill>
              </a:rPr>
              <a:t> </a:t>
            </a:r>
            <a:r>
              <a:rPr lang="es-ES" dirty="0" smtClean="0"/>
              <a:t>Que el alumno del MAES </a:t>
            </a:r>
            <a:r>
              <a:rPr lang="es-ES" b="1" u="sng" dirty="0" smtClean="0"/>
              <a:t>reflexione</a:t>
            </a:r>
            <a:r>
              <a:rPr lang="es-ES" dirty="0" smtClean="0"/>
              <a:t> sobre los datos recogidos, </a:t>
            </a:r>
            <a:r>
              <a:rPr lang="es-ES" b="1" u="sng" dirty="0" smtClean="0"/>
              <a:t>analice</a:t>
            </a:r>
            <a:r>
              <a:rPr lang="es-ES" b="1" dirty="0" smtClean="0"/>
              <a:t> y </a:t>
            </a:r>
            <a:r>
              <a:rPr lang="es-ES" b="1" u="sng" dirty="0" smtClean="0"/>
              <a:t>valore</a:t>
            </a:r>
            <a:r>
              <a:rPr lang="es-ES" b="1" dirty="0" smtClean="0"/>
              <a:t> </a:t>
            </a:r>
            <a:r>
              <a:rPr lang="es-ES" dirty="0" smtClean="0"/>
              <a:t>su experiencia vital y profesional en las prácticas y se plantee qué cambios realizaría si volviese a realizar las mismas actividades con un grupo de alumnos.</a:t>
            </a:r>
          </a:p>
          <a:p>
            <a:pPr algn="just" fontAlgn="auto">
              <a:spcAft>
                <a:spcPts val="0"/>
              </a:spcAft>
              <a:buNone/>
              <a:defRPr/>
            </a:pPr>
            <a:endParaRPr lang="es-ES" dirty="0" smtClean="0"/>
          </a:p>
          <a:p>
            <a:pPr algn="just" fontAlgn="auto">
              <a:spcAft>
                <a:spcPts val="0"/>
              </a:spcAft>
              <a:buNone/>
              <a:defRPr/>
            </a:pPr>
            <a:r>
              <a:rPr lang="es-ES" dirty="0" smtClean="0"/>
              <a:t>		Es fundamental que se conozcan las claves para mejorar su actividad docente e innovar, no sólo como conocimiento y técnicas sino también como una </a:t>
            </a:r>
            <a:r>
              <a:rPr lang="es-ES" b="1" dirty="0" smtClean="0">
                <a:solidFill>
                  <a:schemeClr val="accent3">
                    <a:lumMod val="75000"/>
                  </a:schemeClr>
                </a:solidFill>
              </a:rPr>
              <a:t>ACTITUD DE MEJORA CONTINUA</a:t>
            </a:r>
            <a:r>
              <a:rPr lang="es-ES" b="1" dirty="0" smtClean="0">
                <a:solidFill>
                  <a:schemeClr val="accent6"/>
                </a:solidFill>
              </a:rPr>
              <a:t> </a:t>
            </a:r>
            <a:r>
              <a:rPr lang="es-ES" dirty="0" smtClean="0"/>
              <a:t>a través de una recogida sistemática de los datos (</a:t>
            </a:r>
            <a:r>
              <a:rPr lang="es-ES" b="1" dirty="0" smtClean="0"/>
              <a:t>proceso de evaluación como proceso para la innovación y mejora</a:t>
            </a:r>
            <a:r>
              <a:rPr lang="es-ES" dirty="0" smtClean="0"/>
              <a:t>).</a:t>
            </a:r>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35</a:t>
            </a:fld>
            <a:endParaRPr lang="es-ES" alt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5"/>
            <a:ext cx="8119815" cy="1063611"/>
          </a:xfrm>
        </p:spPr>
        <p:txBody>
          <a:bodyPr>
            <a:normAutofit fontScale="90000"/>
          </a:bodyPr>
          <a:lstStyle/>
          <a:p>
            <a:r>
              <a:rPr lang="es-ES" altLang="es-ES" dirty="0"/>
              <a:t>5</a:t>
            </a:r>
            <a:r>
              <a:rPr lang="es-ES" altLang="es-ES" dirty="0" smtClean="0"/>
              <a:t>. Propuestas de Actividades. </a:t>
            </a:r>
            <a:r>
              <a:rPr lang="es-ES" altLang="es-ES" sz="3600" dirty="0">
                <a:solidFill>
                  <a:srgbClr val="C00000"/>
                </a:solidFill>
              </a:rPr>
              <a:t>2º periodo</a:t>
            </a:r>
            <a:endParaRPr lang="es-ES" sz="3600" dirty="0"/>
          </a:p>
        </p:txBody>
      </p:sp>
      <p:sp>
        <p:nvSpPr>
          <p:cNvPr id="3" name="2 Marcador de contenido"/>
          <p:cNvSpPr>
            <a:spLocks noGrp="1"/>
          </p:cNvSpPr>
          <p:nvPr>
            <p:ph idx="1"/>
          </p:nvPr>
        </p:nvSpPr>
        <p:spPr>
          <a:xfrm>
            <a:off x="628651" y="1285861"/>
            <a:ext cx="7886700" cy="4891103"/>
          </a:xfrm>
        </p:spPr>
        <p:txBody>
          <a:bodyPr>
            <a:normAutofit fontScale="85000" lnSpcReduction="20000"/>
          </a:bodyPr>
          <a:lstStyle/>
          <a:p>
            <a:pPr marL="514350" indent="-514350" fontAlgn="auto">
              <a:spcAft>
                <a:spcPts val="0"/>
              </a:spcAft>
              <a:buFont typeface="Arial" panose="020B0604020202020204" pitchFamily="34" charset="0"/>
              <a:buAutoNum type="alphaUcParenR"/>
              <a:defRPr/>
            </a:pPr>
            <a:r>
              <a:rPr lang="es-ES" sz="2800" b="1" dirty="0" smtClean="0">
                <a:solidFill>
                  <a:srgbClr val="002060"/>
                </a:solidFill>
              </a:rPr>
              <a:t>Análisis de los datos del aprendizaje del alumnado.</a:t>
            </a:r>
          </a:p>
          <a:p>
            <a:pPr marL="857250" lvl="1" indent="-514350" algn="just" fontAlgn="auto">
              <a:spcAft>
                <a:spcPts val="0"/>
              </a:spcAft>
              <a:buNone/>
              <a:defRPr/>
            </a:pPr>
            <a:r>
              <a:rPr lang="es-ES" sz="2500" b="1" dirty="0" smtClean="0"/>
              <a:t>	- </a:t>
            </a:r>
            <a:r>
              <a:rPr lang="es-ES" sz="2500" b="1" u="sng" dirty="0" smtClean="0"/>
              <a:t>Evaluación inicial de los alumnos</a:t>
            </a:r>
            <a:r>
              <a:rPr lang="es-ES" sz="2500" u="sng" dirty="0" smtClean="0"/>
              <a:t> </a:t>
            </a:r>
            <a:r>
              <a:rPr lang="es-ES" sz="2500" dirty="0" smtClean="0"/>
              <a:t>para conocer sus  conocimientos </a:t>
            </a:r>
            <a:r>
              <a:rPr lang="es-ES" sz="2500" dirty="0" err="1" smtClean="0"/>
              <a:t>iniciales</a:t>
            </a:r>
            <a:r>
              <a:rPr lang="es-ES" sz="2500" dirty="0" smtClean="0"/>
              <a:t>. La comparación entre los datos </a:t>
            </a:r>
            <a:r>
              <a:rPr lang="es-ES" sz="2500" dirty="0" err="1" smtClean="0"/>
              <a:t>iniciales</a:t>
            </a:r>
            <a:r>
              <a:rPr lang="es-ES" sz="2500" dirty="0" smtClean="0"/>
              <a:t> y finales obtenidos en la evaluación proporcionará al alumno MAES información sobre la incidencia que su trabajo ha tenido en los estudiantes.</a:t>
            </a:r>
          </a:p>
          <a:p>
            <a:pPr marL="857250" lvl="1" indent="-514350" algn="just" fontAlgn="auto">
              <a:spcAft>
                <a:spcPts val="0"/>
              </a:spcAft>
              <a:buNone/>
              <a:defRPr/>
            </a:pPr>
            <a:endParaRPr lang="es-ES" sz="2500" dirty="0" smtClean="0"/>
          </a:p>
          <a:p>
            <a:pPr marL="857250" lvl="1" indent="-514350" algn="just" fontAlgn="auto">
              <a:spcAft>
                <a:spcPts val="0"/>
              </a:spcAft>
              <a:buNone/>
              <a:defRPr/>
            </a:pPr>
            <a:r>
              <a:rPr lang="es-ES" sz="2500" b="1" dirty="0" smtClean="0"/>
              <a:t>	- </a:t>
            </a:r>
            <a:r>
              <a:rPr lang="es-ES" sz="2500" b="1" u="sng" dirty="0" smtClean="0"/>
              <a:t>La opinión de los alumnos</a:t>
            </a:r>
            <a:r>
              <a:rPr lang="es-ES" sz="2500" dirty="0" smtClean="0"/>
              <a:t>: propiciar la autoevaluación de los alumnos del CE: fuente inestimable de información para la mejora de la práctica docente.  Hay que facilitar la </a:t>
            </a:r>
            <a:r>
              <a:rPr lang="es-ES" sz="2500" dirty="0" err="1" smtClean="0"/>
              <a:t>autorreflexión</a:t>
            </a:r>
            <a:r>
              <a:rPr lang="es-ES" sz="2500" dirty="0" smtClean="0"/>
              <a:t> del alumnado del CE mediante la confección de un </a:t>
            </a:r>
            <a:r>
              <a:rPr lang="es-ES" sz="2500" u="sng" dirty="0" smtClean="0"/>
              <a:t>pequeño cuestionario </a:t>
            </a:r>
            <a:r>
              <a:rPr lang="es-ES" sz="2500" dirty="0" smtClean="0"/>
              <a:t>en el que les pregunte sobre varias cuestiones como: el interés y satisfacción que han encontrado en las actividades llevadas a cabo, adecuación de éstas a sus necesidades y expectativas, dificultades encontradas, aprendizaje, etc.</a:t>
            </a:r>
          </a:p>
          <a:p>
            <a:endParaRPr lang="es-ES" dirty="0"/>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36</a:t>
            </a:fld>
            <a:endParaRPr lang="es-ES" altLang="es-E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6"/>
            <a:ext cx="8119813" cy="777859"/>
          </a:xfrm>
        </p:spPr>
        <p:txBody>
          <a:bodyPr>
            <a:normAutofit fontScale="90000"/>
          </a:bodyPr>
          <a:lstStyle/>
          <a:p>
            <a:r>
              <a:rPr lang="es-ES" altLang="es-ES" dirty="0"/>
              <a:t>5</a:t>
            </a:r>
            <a:r>
              <a:rPr lang="es-ES" altLang="es-ES" dirty="0" smtClean="0"/>
              <a:t>. Propuestas de Actividades. </a:t>
            </a:r>
            <a:r>
              <a:rPr lang="es-ES" altLang="es-ES" sz="3600" dirty="0">
                <a:solidFill>
                  <a:srgbClr val="C00000"/>
                </a:solidFill>
              </a:rPr>
              <a:t>2º periodo</a:t>
            </a:r>
            <a:endParaRPr lang="es-ES" sz="3600" dirty="0"/>
          </a:p>
        </p:txBody>
      </p:sp>
      <p:sp>
        <p:nvSpPr>
          <p:cNvPr id="3" name="2 Marcador de contenido"/>
          <p:cNvSpPr>
            <a:spLocks noGrp="1"/>
          </p:cNvSpPr>
          <p:nvPr>
            <p:ph idx="1"/>
          </p:nvPr>
        </p:nvSpPr>
        <p:spPr>
          <a:xfrm>
            <a:off x="628651" y="1214423"/>
            <a:ext cx="7886700" cy="4962541"/>
          </a:xfrm>
        </p:spPr>
        <p:txBody>
          <a:bodyPr>
            <a:normAutofit/>
          </a:bodyPr>
          <a:lstStyle/>
          <a:p>
            <a:pPr marL="514350" indent="-514350" algn="just" fontAlgn="auto">
              <a:spcAft>
                <a:spcPts val="0"/>
              </a:spcAft>
              <a:buNone/>
              <a:defRPr/>
            </a:pPr>
            <a:r>
              <a:rPr lang="es-ES" sz="2400" b="1" dirty="0" smtClean="0">
                <a:solidFill>
                  <a:srgbClr val="002060"/>
                </a:solidFill>
              </a:rPr>
              <a:t>B) Análisis y valoración del diseño y puesta en práctica de las actividades de intervención llevadas a cabo con los alumnos.</a:t>
            </a:r>
          </a:p>
          <a:p>
            <a:pPr marL="514350" indent="-514350" algn="just" fontAlgn="auto">
              <a:spcAft>
                <a:spcPts val="0"/>
              </a:spcAft>
              <a:buNone/>
              <a:defRPr/>
            </a:pPr>
            <a:r>
              <a:rPr lang="es-ES" sz="2400" dirty="0" smtClean="0"/>
              <a:t>	- </a:t>
            </a:r>
            <a:r>
              <a:rPr lang="es-ES" sz="2400" u="sng" dirty="0" smtClean="0"/>
              <a:t>Entrevista final con el profesor tutor del CE</a:t>
            </a:r>
            <a:r>
              <a:rPr lang="es-ES" sz="2400" dirty="0" smtClean="0"/>
              <a:t>: intercambio de opiniones para valorar el desarrollo  su actividad.</a:t>
            </a:r>
          </a:p>
          <a:p>
            <a:pPr marL="514350" indent="-514350" algn="just" fontAlgn="auto">
              <a:spcAft>
                <a:spcPts val="0"/>
              </a:spcAft>
              <a:buNone/>
              <a:defRPr/>
            </a:pPr>
            <a:r>
              <a:rPr lang="es-ES" sz="2400" b="1" dirty="0" smtClean="0"/>
              <a:t>C) </a:t>
            </a:r>
            <a:r>
              <a:rPr lang="es-ES" sz="2400" b="1" dirty="0" smtClean="0">
                <a:solidFill>
                  <a:srgbClr val="002060"/>
                </a:solidFill>
              </a:rPr>
              <a:t>Elaboración de una propuesta de mejora e innovación.</a:t>
            </a:r>
          </a:p>
          <a:p>
            <a:pPr marL="514350" indent="-514350" algn="just" fontAlgn="auto">
              <a:spcAft>
                <a:spcPts val="0"/>
              </a:spcAft>
              <a:buNone/>
              <a:defRPr/>
            </a:pPr>
            <a:r>
              <a:rPr lang="es-ES" sz="2400" dirty="0" smtClean="0"/>
              <a:t>	- </a:t>
            </a:r>
            <a:r>
              <a:rPr lang="es-ES" sz="2400" u="sng" dirty="0" smtClean="0"/>
              <a:t>Reflexión</a:t>
            </a:r>
            <a:r>
              <a:rPr lang="es-ES" sz="2400" dirty="0" smtClean="0"/>
              <a:t> sobre todo aquello que han aportado las prácticas y contrastar la experiencia en ellas adquirida con la información facilitada en los módulos teóricos sobre los diversos aspectos implicados en la educación de los adolescentes. </a:t>
            </a:r>
            <a:r>
              <a:rPr lang="es-ES" sz="2400" u="sng" dirty="0" smtClean="0"/>
              <a:t>Realizar una autoevaluación </a:t>
            </a:r>
            <a:r>
              <a:rPr lang="es-ES" sz="2400" dirty="0" smtClean="0"/>
              <a:t>de las actividades llevadas a cabo.</a:t>
            </a:r>
          </a:p>
          <a:p>
            <a:endParaRPr lang="es-ES" dirty="0"/>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37</a:t>
            </a:fld>
            <a:endParaRPr lang="es-ES" altLang="es-E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457200" y="274639"/>
            <a:ext cx="8229600" cy="1138137"/>
          </a:xfrm>
          <a:solidFill>
            <a:schemeClr val="bg1">
              <a:lumMod val="95000"/>
            </a:schemeClr>
          </a:solidFill>
        </p:spPr>
        <p:txBody>
          <a:bodyPr/>
          <a:lstStyle/>
          <a:p>
            <a:pPr algn="just"/>
            <a:r>
              <a:rPr lang="es-ES" altLang="es-ES" sz="3200" b="1" dirty="0"/>
              <a:t>6</a:t>
            </a:r>
            <a:r>
              <a:rPr lang="es-ES" altLang="es-ES" sz="3200" b="1" dirty="0" smtClean="0"/>
              <a:t>. Criterios de Evaluación, Anexos y la autoevaluación-encuesta del alumnado</a:t>
            </a:r>
          </a:p>
        </p:txBody>
      </p:sp>
      <p:sp>
        <p:nvSpPr>
          <p:cNvPr id="10243" name="2 Marcador de contenido"/>
          <p:cNvSpPr>
            <a:spLocks noGrp="1"/>
          </p:cNvSpPr>
          <p:nvPr>
            <p:ph idx="1"/>
          </p:nvPr>
        </p:nvSpPr>
        <p:spPr>
          <a:xfrm>
            <a:off x="454287" y="1484784"/>
            <a:ext cx="8229600" cy="3911600"/>
          </a:xfrm>
        </p:spPr>
        <p:txBody>
          <a:bodyPr>
            <a:normAutofit fontScale="85000" lnSpcReduction="20000"/>
          </a:bodyPr>
          <a:lstStyle/>
          <a:p>
            <a:pPr marL="0" indent="0" algn="just" fontAlgn="auto">
              <a:spcAft>
                <a:spcPts val="0"/>
              </a:spcAft>
              <a:buFont typeface="Arial" panose="020B0604020202020204" pitchFamily="34" charset="0"/>
              <a:buNone/>
              <a:defRPr/>
            </a:pPr>
            <a:r>
              <a:rPr lang="es-ES" altLang="es-ES" dirty="0" smtClean="0"/>
              <a:t>La </a:t>
            </a:r>
            <a:r>
              <a:rPr lang="es-ES" altLang="es-ES" b="1" dirty="0" smtClean="0"/>
              <a:t>evaluación de las prácticas </a:t>
            </a:r>
            <a:r>
              <a:rPr lang="es-ES" altLang="es-ES" dirty="0" smtClean="0"/>
              <a:t>del MAES se hará en función de las actividades llevadas a cabo en el CE, de acuerdo con:</a:t>
            </a:r>
          </a:p>
          <a:p>
            <a:pPr algn="just" fontAlgn="auto">
              <a:spcAft>
                <a:spcPts val="0"/>
              </a:spcAft>
              <a:buNone/>
              <a:defRPr/>
            </a:pPr>
            <a:r>
              <a:rPr lang="es-ES" altLang="es-ES" dirty="0" smtClean="0"/>
              <a:t>1) La calidad de la </a:t>
            </a:r>
            <a:r>
              <a:rPr lang="es-ES" altLang="es-ES" b="1" dirty="0" smtClean="0"/>
              <a:t>Memoria de Prácticas </a:t>
            </a:r>
            <a:r>
              <a:rPr lang="es-ES" altLang="es-ES" dirty="0" smtClean="0"/>
              <a:t>que </a:t>
            </a:r>
            <a:r>
              <a:rPr lang="es-ES" altLang="es-ES" sz="3300" b="1" dirty="0" smtClean="0"/>
              <a:t>el alumno </a:t>
            </a:r>
            <a:r>
              <a:rPr lang="es-ES" altLang="es-ES" dirty="0" smtClean="0"/>
              <a:t>ha de presentar al finalizar las prácticas, y</a:t>
            </a:r>
          </a:p>
          <a:p>
            <a:pPr algn="just" fontAlgn="auto">
              <a:spcAft>
                <a:spcPts val="0"/>
              </a:spcAft>
              <a:buNone/>
              <a:defRPr/>
            </a:pPr>
            <a:r>
              <a:rPr lang="es-ES" altLang="es-ES" dirty="0" smtClean="0"/>
              <a:t>2)El contenido de </a:t>
            </a:r>
            <a:r>
              <a:rPr lang="es-ES" altLang="es-ES" b="1" dirty="0" smtClean="0"/>
              <a:t>los Documentos de Evaluación</a:t>
            </a:r>
            <a:r>
              <a:rPr lang="es-ES" altLang="es-ES" dirty="0" smtClean="0"/>
              <a:t> que debe cumplimentar </a:t>
            </a:r>
            <a:r>
              <a:rPr lang="es-ES" altLang="es-ES" b="1" dirty="0" smtClean="0">
                <a:solidFill>
                  <a:srgbClr val="002060"/>
                </a:solidFill>
              </a:rPr>
              <a:t>el Tutor Profesional </a:t>
            </a:r>
            <a:r>
              <a:rPr lang="es-ES" altLang="es-ES" dirty="0" smtClean="0"/>
              <a:t>al finalizar las prácticas: </a:t>
            </a:r>
          </a:p>
          <a:p>
            <a:pPr fontAlgn="auto">
              <a:spcAft>
                <a:spcPts val="0"/>
              </a:spcAft>
              <a:buFont typeface="Arial" panose="020B0604020202020204" pitchFamily="34" charset="0"/>
              <a:buNone/>
              <a:defRPr/>
            </a:pPr>
            <a:r>
              <a:rPr lang="es-ES" altLang="es-ES" dirty="0" smtClean="0"/>
              <a:t>		</a:t>
            </a:r>
            <a:r>
              <a:rPr lang="es-ES" altLang="es-ES" sz="2000" dirty="0" smtClean="0"/>
              <a:t>A) La </a:t>
            </a:r>
            <a:r>
              <a:rPr lang="es-ES" altLang="es-ES" sz="2000" u="sng" dirty="0" smtClean="0"/>
              <a:t>ficha de evaluación </a:t>
            </a:r>
            <a:r>
              <a:rPr lang="es-ES" altLang="es-ES" sz="2000" dirty="0" smtClean="0"/>
              <a:t>del alumnado (</a:t>
            </a:r>
            <a:r>
              <a:rPr lang="es-ES" altLang="es-ES" sz="2000" b="1" dirty="0" smtClean="0"/>
              <a:t>anexo I</a:t>
            </a:r>
            <a:r>
              <a:rPr lang="es-ES" altLang="es-ES" sz="2000" dirty="0" smtClean="0"/>
              <a:t>)</a:t>
            </a:r>
          </a:p>
          <a:p>
            <a:pPr fontAlgn="auto">
              <a:spcAft>
                <a:spcPts val="0"/>
              </a:spcAft>
              <a:buFont typeface="Arial" panose="020B0604020202020204" pitchFamily="34" charset="0"/>
              <a:buNone/>
              <a:defRPr/>
            </a:pPr>
            <a:r>
              <a:rPr lang="es-ES" altLang="es-ES" sz="2000" dirty="0" smtClean="0"/>
              <a:t>		B) La </a:t>
            </a:r>
            <a:r>
              <a:rPr lang="es-ES" altLang="es-ES" sz="2000" u="sng" dirty="0" smtClean="0"/>
              <a:t>ficha de seguimiento</a:t>
            </a:r>
            <a:r>
              <a:rPr lang="es-ES" altLang="es-ES" sz="2000" dirty="0" smtClean="0"/>
              <a:t> de las prácticas (</a:t>
            </a:r>
            <a:r>
              <a:rPr lang="es-ES" altLang="es-ES" sz="2000" b="1" dirty="0" smtClean="0"/>
              <a:t>anexo II</a:t>
            </a:r>
            <a:r>
              <a:rPr lang="es-ES" altLang="es-ES" sz="2000" dirty="0" smtClean="0"/>
              <a:t>) </a:t>
            </a:r>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38</a:t>
            </a:fld>
            <a:endParaRPr lang="es-ES" altLang="es-ES"/>
          </a:p>
        </p:txBody>
      </p:sp>
      <p:sp>
        <p:nvSpPr>
          <p:cNvPr id="2" name="CuadroTexto 1"/>
          <p:cNvSpPr txBox="1"/>
          <p:nvPr/>
        </p:nvSpPr>
        <p:spPr>
          <a:xfrm>
            <a:off x="454287" y="5157192"/>
            <a:ext cx="8104749"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ES" dirty="0" smtClean="0"/>
              <a:t>Es el </a:t>
            </a:r>
            <a:r>
              <a:rPr lang="es-ES" b="1" dirty="0" smtClean="0"/>
              <a:t>tutor académico de la US</a:t>
            </a:r>
            <a:r>
              <a:rPr lang="es-ES" dirty="0" smtClean="0"/>
              <a:t> quien emite la </a:t>
            </a:r>
            <a:r>
              <a:rPr lang="es-ES" b="1" dirty="0" smtClean="0"/>
              <a:t>calificación final </a:t>
            </a:r>
            <a:r>
              <a:rPr lang="es-ES" dirty="0" smtClean="0"/>
              <a:t>de las prácticas académicas externas teniendo en cuenta el informe elaborado por el tutor profesional del centro educativo.</a:t>
            </a:r>
            <a:endParaRPr lang="es-E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467544" y="355632"/>
            <a:ext cx="8191823" cy="1911747"/>
          </a:xfr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ormAutofit fontScale="90000"/>
          </a:bodyPr>
          <a:lstStyle/>
          <a:p>
            <a:pPr marL="571500" indent="-571500">
              <a:buFont typeface="Wingdings" panose="05000000000000000000" pitchFamily="2" charset="2"/>
              <a:buChar char="q"/>
            </a:pPr>
            <a:r>
              <a:rPr lang="es-ES" altLang="es-ES" sz="3600" b="1" dirty="0" smtClean="0">
                <a:solidFill>
                  <a:srgbClr val="C00000"/>
                </a:solidFill>
              </a:rPr>
              <a:t>Anexos </a:t>
            </a:r>
            <a:r>
              <a:rPr lang="es-ES" altLang="es-ES" sz="2700" b="1" dirty="0" smtClean="0">
                <a:solidFill>
                  <a:srgbClr val="002060"/>
                </a:solidFill>
              </a:rPr>
              <a:t>(descargables en la web del MAES)</a:t>
            </a:r>
            <a:r>
              <a:rPr lang="es-ES" altLang="es-ES" sz="3100" b="1" dirty="0" smtClean="0">
                <a:solidFill>
                  <a:srgbClr val="002060"/>
                </a:solidFill>
              </a:rPr>
              <a:t/>
            </a:r>
            <a:br>
              <a:rPr lang="es-ES" altLang="es-ES" sz="3100" b="1" dirty="0" smtClean="0">
                <a:solidFill>
                  <a:srgbClr val="002060"/>
                </a:solidFill>
              </a:rPr>
            </a:br>
            <a:r>
              <a:rPr lang="es-ES" altLang="es-ES" sz="4000" b="1" dirty="0" smtClean="0"/>
              <a:t>- </a:t>
            </a:r>
            <a:r>
              <a:rPr lang="es-ES" altLang="es-ES" sz="3100" b="1" dirty="0" smtClean="0"/>
              <a:t>Documentos de Evaluación a cumplimentar por los tutores del centro al finalizar las prácticas</a:t>
            </a:r>
            <a:br>
              <a:rPr lang="es-ES" altLang="es-ES" sz="3100" b="1" dirty="0" smtClean="0"/>
            </a:br>
            <a:r>
              <a:rPr lang="es-ES" altLang="es-ES" sz="3100" b="1" dirty="0" smtClean="0"/>
              <a:t>- </a:t>
            </a:r>
            <a:r>
              <a:rPr lang="es-ES" altLang="es-ES" sz="2200" b="1" dirty="0" smtClean="0"/>
              <a:t>Autoevaluación-encuesta del alumnado (se cumplimentará online)</a:t>
            </a:r>
            <a:endParaRPr lang="es-ES" altLang="es-ES" sz="3600" b="1" dirty="0" smtClean="0"/>
          </a:p>
        </p:txBody>
      </p:sp>
      <p:sp>
        <p:nvSpPr>
          <p:cNvPr id="11267" name="2 Marcador de contenido"/>
          <p:cNvSpPr>
            <a:spLocks noGrp="1"/>
          </p:cNvSpPr>
          <p:nvPr>
            <p:ph idx="1"/>
          </p:nvPr>
        </p:nvSpPr>
        <p:spPr>
          <a:xfrm>
            <a:off x="467544" y="2461770"/>
            <a:ext cx="8147248" cy="4065315"/>
          </a:xfrm>
        </p:spPr>
        <p:txBody>
          <a:bodyPr>
            <a:normAutofit fontScale="92500"/>
          </a:bodyPr>
          <a:lstStyle/>
          <a:p>
            <a:pPr fontAlgn="auto">
              <a:spcAft>
                <a:spcPts val="0"/>
              </a:spcAft>
              <a:buFont typeface="Arial" panose="020B0604020202020204" pitchFamily="34" charset="0"/>
              <a:buNone/>
              <a:defRPr/>
            </a:pPr>
            <a:r>
              <a:rPr lang="es-ES" altLang="es-ES" sz="1600" b="1" dirty="0" smtClean="0"/>
              <a:t>	</a:t>
            </a:r>
            <a:r>
              <a:rPr lang="es-ES" altLang="es-ES" sz="2000" b="1" dirty="0" smtClean="0">
                <a:solidFill>
                  <a:schemeClr val="tx2"/>
                </a:solidFill>
              </a:rPr>
              <a:t>A) La ficha de evaluación del alumnado </a:t>
            </a:r>
            <a:r>
              <a:rPr lang="es-ES" altLang="es-ES" sz="2000" dirty="0" smtClean="0">
                <a:solidFill>
                  <a:srgbClr val="FF0000"/>
                </a:solidFill>
              </a:rPr>
              <a:t>(anexo I)</a:t>
            </a:r>
          </a:p>
          <a:p>
            <a:pPr algn="just" fontAlgn="auto">
              <a:spcAft>
                <a:spcPts val="0"/>
              </a:spcAft>
              <a:buFont typeface="Arial" panose="020B0604020202020204" pitchFamily="34" charset="0"/>
              <a:buNone/>
              <a:defRPr/>
            </a:pPr>
            <a:r>
              <a:rPr lang="es-ES" altLang="es-ES" sz="1600" dirty="0" smtClean="0"/>
              <a:t>   - Antes del día </a:t>
            </a:r>
            <a:r>
              <a:rPr lang="es-ES" altLang="es-ES" sz="1600" b="1" dirty="0">
                <a:solidFill>
                  <a:srgbClr val="FF0000"/>
                </a:solidFill>
              </a:rPr>
              <a:t>7</a:t>
            </a:r>
            <a:r>
              <a:rPr lang="es-ES" altLang="es-ES" sz="1600" b="1" dirty="0" smtClean="0">
                <a:solidFill>
                  <a:srgbClr val="FF0000"/>
                </a:solidFill>
              </a:rPr>
              <a:t> de junio </a:t>
            </a:r>
            <a:r>
              <a:rPr lang="es-ES" altLang="es-ES" sz="1600" dirty="0" smtClean="0"/>
              <a:t>los tutores profesionales deberán cumplimentar la </a:t>
            </a:r>
            <a:r>
              <a:rPr lang="es-ES" altLang="es-ES" sz="1600" b="1" dirty="0" smtClean="0"/>
              <a:t>Ficha de Evaluación </a:t>
            </a:r>
            <a:r>
              <a:rPr lang="es-ES" altLang="es-ES" sz="1600" dirty="0" smtClean="0"/>
              <a:t>del alumno/a del MAES. Este documento, </a:t>
            </a:r>
            <a:r>
              <a:rPr lang="es-ES" altLang="es-ES" sz="1600" u="sng" dirty="0" smtClean="0"/>
              <a:t>firmado por el tutor profesional y debidamente sellado por el centro, se remitirá a la Coordinación de Prácticas del MAES </a:t>
            </a:r>
            <a:r>
              <a:rPr lang="es-ES" altLang="es-ES" sz="1600" dirty="0" smtClean="0"/>
              <a:t>por alguna de estas vías:</a:t>
            </a:r>
          </a:p>
          <a:p>
            <a:pPr lvl="1" algn="just" fontAlgn="auto">
              <a:spcAft>
                <a:spcPts val="0"/>
              </a:spcAft>
              <a:buFont typeface="Arial" panose="020B0604020202020204" pitchFamily="34" charset="0"/>
              <a:buNone/>
              <a:defRPr/>
            </a:pPr>
            <a:r>
              <a:rPr lang="es-ES" altLang="es-ES" sz="1400" b="1" u="sng" dirty="0" smtClean="0"/>
              <a:t>Por correo postal</a:t>
            </a:r>
            <a:r>
              <a:rPr lang="es-ES" altLang="es-ES" sz="1400" dirty="0" smtClean="0"/>
              <a:t>: Coordinación de Prácticas (MAES), Escuela Internacional de Posgrado. Pabellón de México. 1ª Planta. Paseo de las Delicias. 41013 </a:t>
            </a:r>
            <a:r>
              <a:rPr lang="es-ES" altLang="es-ES" sz="1200" dirty="0" smtClean="0"/>
              <a:t>Sevilla</a:t>
            </a:r>
            <a:endParaRPr lang="es-ES" altLang="es-ES" sz="1400" dirty="0" smtClean="0"/>
          </a:p>
          <a:p>
            <a:pPr lvl="1" fontAlgn="auto">
              <a:spcAft>
                <a:spcPts val="0"/>
              </a:spcAft>
              <a:buFont typeface="Arial" panose="020B0604020202020204" pitchFamily="34" charset="0"/>
              <a:buNone/>
              <a:defRPr/>
            </a:pPr>
            <a:r>
              <a:rPr lang="es-ES" altLang="es-ES" sz="1400" b="1" u="sng" dirty="0" smtClean="0"/>
              <a:t>Por correo electrónico</a:t>
            </a:r>
            <a:r>
              <a:rPr lang="es-ES" altLang="es-ES" sz="1400" u="sng" dirty="0" smtClean="0"/>
              <a:t> </a:t>
            </a:r>
            <a:r>
              <a:rPr lang="es-ES" altLang="es-ES" sz="1400" dirty="0" smtClean="0"/>
              <a:t>a la dirección: </a:t>
            </a:r>
            <a:r>
              <a:rPr lang="es-ES" altLang="es-ES" sz="1400" b="1" dirty="0" smtClean="0">
                <a:solidFill>
                  <a:schemeClr val="accent5"/>
                </a:solidFill>
                <a:hlinkClick r:id="rId2"/>
              </a:rPr>
              <a:t>practicasmaes@us.es</a:t>
            </a:r>
            <a:endParaRPr lang="es-ES" altLang="es-ES" sz="1400" b="1" dirty="0" smtClean="0">
              <a:solidFill>
                <a:schemeClr val="accent5"/>
              </a:solidFill>
            </a:endParaRPr>
          </a:p>
          <a:p>
            <a:pPr lvl="1" algn="just" fontAlgn="auto">
              <a:spcAft>
                <a:spcPts val="0"/>
              </a:spcAft>
              <a:buFont typeface="Arial" panose="020B0604020202020204" pitchFamily="34" charset="0"/>
              <a:buNone/>
              <a:defRPr/>
            </a:pPr>
            <a:r>
              <a:rPr lang="es-ES" altLang="es-ES" sz="1700" dirty="0" smtClean="0"/>
              <a:t>Asimismo, una </a:t>
            </a:r>
            <a:r>
              <a:rPr lang="es-ES" altLang="es-ES" sz="1700" u="sng" dirty="0" smtClean="0"/>
              <a:t>copia de la ficha de evaluación </a:t>
            </a:r>
            <a:r>
              <a:rPr lang="es-ES" altLang="es-ES" sz="1700" dirty="0" smtClean="0"/>
              <a:t> se deberá remitir al </a:t>
            </a:r>
            <a:r>
              <a:rPr lang="es-ES" altLang="es-ES" sz="1700" b="1" dirty="0" smtClean="0"/>
              <a:t>correo electrónico del tutor académico de la US</a:t>
            </a:r>
            <a:r>
              <a:rPr lang="es-ES" altLang="es-ES" sz="1700" dirty="0" smtClean="0"/>
              <a:t> (que figura en el acta de selección del alumno del MAES).</a:t>
            </a:r>
          </a:p>
          <a:p>
            <a:pPr fontAlgn="auto">
              <a:spcAft>
                <a:spcPts val="0"/>
              </a:spcAft>
              <a:buFont typeface="Arial" panose="020B0604020202020204" pitchFamily="34" charset="0"/>
              <a:buNone/>
              <a:defRPr/>
            </a:pPr>
            <a:r>
              <a:rPr lang="es-ES" altLang="es-ES" sz="1600" dirty="0" smtClean="0"/>
              <a:t>	</a:t>
            </a:r>
            <a:r>
              <a:rPr lang="es-ES" altLang="es-ES" sz="2000" b="1" dirty="0" smtClean="0">
                <a:solidFill>
                  <a:schemeClr val="tx2"/>
                </a:solidFill>
              </a:rPr>
              <a:t>B) La ficha de seguimiento de las prácticas </a:t>
            </a:r>
            <a:r>
              <a:rPr lang="es-ES" altLang="es-ES" sz="2000" dirty="0" smtClean="0">
                <a:solidFill>
                  <a:srgbClr val="FF0000"/>
                </a:solidFill>
              </a:rPr>
              <a:t>(anexo II) </a:t>
            </a:r>
          </a:p>
          <a:p>
            <a:pPr algn="just" fontAlgn="auto">
              <a:spcAft>
                <a:spcPts val="0"/>
              </a:spcAft>
              <a:buFont typeface="Arial" panose="020B0604020202020204" pitchFamily="34" charset="0"/>
              <a:buNone/>
              <a:defRPr/>
            </a:pPr>
            <a:r>
              <a:rPr lang="es-ES" altLang="es-ES" sz="1600" dirty="0" smtClean="0"/>
              <a:t>	- En este documento, los tutores profesionales reflejarán de modo resumido las </a:t>
            </a:r>
            <a:r>
              <a:rPr lang="es-ES" altLang="es-ES" sz="1600" u="sng" dirty="0" smtClean="0"/>
              <a:t>actividades realizadas </a:t>
            </a:r>
            <a:r>
              <a:rPr lang="es-ES" altLang="es-ES" sz="1600" dirty="0" smtClean="0"/>
              <a:t>en el CE por los alumnos del MAES y su </a:t>
            </a:r>
            <a:r>
              <a:rPr lang="es-ES" altLang="es-ES" sz="1600" u="sng" dirty="0" smtClean="0"/>
              <a:t>duración aproximada en horas</a:t>
            </a:r>
            <a:r>
              <a:rPr lang="es-ES" altLang="es-ES" sz="1600" dirty="0" smtClean="0"/>
              <a:t>. Las fichas se rellenarán </a:t>
            </a:r>
            <a:r>
              <a:rPr lang="es-ES" altLang="es-ES" sz="1600" u="sng" dirty="0" smtClean="0"/>
              <a:t>semanalmente</a:t>
            </a:r>
            <a:r>
              <a:rPr lang="es-ES" altLang="es-ES" sz="1600" dirty="0" smtClean="0"/>
              <a:t> y serán </a:t>
            </a:r>
            <a:r>
              <a:rPr lang="es-ES" altLang="es-ES" sz="1600" u="sng" dirty="0" smtClean="0"/>
              <a:t>firmadas y selladas por el tutor/a del centro cada semana</a:t>
            </a:r>
            <a:r>
              <a:rPr lang="es-ES" altLang="es-ES" sz="1600" dirty="0" smtClean="0"/>
              <a:t>.</a:t>
            </a:r>
          </a:p>
          <a:p>
            <a:pPr algn="just" fontAlgn="auto">
              <a:spcAft>
                <a:spcPts val="0"/>
              </a:spcAft>
              <a:buFont typeface="Arial" panose="020B0604020202020204" pitchFamily="34" charset="0"/>
              <a:buNone/>
              <a:defRPr/>
            </a:pPr>
            <a:r>
              <a:rPr lang="es-ES" altLang="es-ES" sz="1600" dirty="0" smtClean="0"/>
              <a:t>	- Antes del día </a:t>
            </a:r>
            <a:r>
              <a:rPr lang="es-ES" altLang="es-ES" sz="1600" b="1" dirty="0">
                <a:solidFill>
                  <a:srgbClr val="FF0000"/>
                </a:solidFill>
              </a:rPr>
              <a:t>7</a:t>
            </a:r>
            <a:r>
              <a:rPr lang="es-ES" altLang="es-ES" sz="1600" b="1" dirty="0" smtClean="0">
                <a:solidFill>
                  <a:srgbClr val="FF0000"/>
                </a:solidFill>
              </a:rPr>
              <a:t> de junio </a:t>
            </a:r>
            <a:r>
              <a:rPr lang="es-ES" altLang="es-ES" sz="1600" dirty="0" smtClean="0"/>
              <a:t>estas fichas se remitirán a la Coordinación de Prácticas del MAES, junto con la ficha de evaluación.</a:t>
            </a:r>
          </a:p>
          <a:p>
            <a:pPr fontAlgn="auto">
              <a:spcAft>
                <a:spcPts val="0"/>
              </a:spcAft>
              <a:buFont typeface="Arial" panose="020B0604020202020204" pitchFamily="34" charset="0"/>
              <a:buNone/>
              <a:defRPr/>
            </a:pPr>
            <a:endParaRPr lang="es-ES" altLang="es-ES" sz="1600" dirty="0" smtClean="0"/>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39</a:t>
            </a:fld>
            <a:endParaRPr lang="es-ES" alt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6285" y="287608"/>
            <a:ext cx="8229600" cy="1930226"/>
          </a:xfrm>
          <a:solidFill>
            <a:schemeClr val="bg1">
              <a:lumMod val="85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r>
              <a:rPr lang="es-ES" dirty="0" smtClean="0"/>
              <a:t>Evolución del grado de </a:t>
            </a:r>
            <a:r>
              <a:rPr lang="es-ES" b="1" dirty="0" smtClean="0"/>
              <a:t>satisfacción </a:t>
            </a:r>
            <a:br>
              <a:rPr lang="es-ES" b="1" dirty="0" smtClean="0"/>
            </a:br>
            <a:r>
              <a:rPr lang="es-ES" b="1" dirty="0" smtClean="0"/>
              <a:t>de los estudiantes</a:t>
            </a:r>
            <a:r>
              <a:rPr lang="es-ES" dirty="0" smtClean="0"/>
              <a:t> del MAES de la US</a:t>
            </a:r>
            <a:br>
              <a:rPr lang="es-ES" dirty="0" smtClean="0"/>
            </a:br>
            <a:r>
              <a:rPr lang="es-ES" dirty="0" smtClean="0"/>
              <a:t>con el Centro de Prácticas</a:t>
            </a:r>
            <a:endParaRPr lang="es-ES" dirty="0"/>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4</a:t>
            </a:fld>
            <a:endParaRPr lang="es-ES"/>
          </a:p>
        </p:txBody>
      </p:sp>
      <p:sp>
        <p:nvSpPr>
          <p:cNvPr id="7" name="CuadroTexto 6"/>
          <p:cNvSpPr txBox="1"/>
          <p:nvPr/>
        </p:nvSpPr>
        <p:spPr>
          <a:xfrm>
            <a:off x="2867015" y="5085184"/>
            <a:ext cx="3168352" cy="36933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s-ES" b="1" dirty="0" smtClean="0"/>
              <a:t>Escala de satisfacción de 0 a 10</a:t>
            </a:r>
            <a:endParaRPr lang="es-ES" b="1" dirty="0"/>
          </a:p>
        </p:txBody>
      </p:sp>
      <p:sp>
        <p:nvSpPr>
          <p:cNvPr id="3" name="Marcador de contenido 2"/>
          <p:cNvSpPr>
            <a:spLocks noGrp="1"/>
          </p:cNvSpPr>
          <p:nvPr>
            <p:ph idx="1"/>
          </p:nvPr>
        </p:nvSpPr>
        <p:spPr>
          <a:xfrm>
            <a:off x="456285" y="2564904"/>
            <a:ext cx="8229600" cy="3791447"/>
          </a:xfrm>
        </p:spPr>
        <p:txBody>
          <a:bodyPr/>
          <a:lstStyle/>
          <a:p>
            <a:pPr marL="0" indent="0" algn="ctr">
              <a:buNone/>
            </a:pPr>
            <a:r>
              <a:rPr lang="es-ES_tradnl" dirty="0" smtClean="0"/>
              <a:t>Desde el curso 2015/16 al 2019/20</a:t>
            </a:r>
            <a:endParaRPr lang="es-ES_tradnl" dirty="0"/>
          </a:p>
        </p:txBody>
      </p:sp>
      <p:graphicFrame>
        <p:nvGraphicFramePr>
          <p:cNvPr id="99" name="Diagrama 98"/>
          <p:cNvGraphicFramePr/>
          <p:nvPr>
            <p:extLst>
              <p:ext uri="{D42A27DB-BD31-4B8C-83A1-F6EECF244321}">
                <p14:modId xmlns:p14="http://schemas.microsoft.com/office/powerpoint/2010/main" val="881218042"/>
              </p:ext>
            </p:extLst>
          </p:nvPr>
        </p:nvGraphicFramePr>
        <p:xfrm>
          <a:off x="539551" y="2176031"/>
          <a:ext cx="814633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01864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ln w="38100">
            <a:solidFill>
              <a:srgbClr val="C00000"/>
            </a:solidFill>
          </a:ln>
        </p:spPr>
        <p:style>
          <a:lnRef idx="1">
            <a:schemeClr val="dk1"/>
          </a:lnRef>
          <a:fillRef idx="2">
            <a:schemeClr val="dk1"/>
          </a:fillRef>
          <a:effectRef idx="1">
            <a:schemeClr val="dk1"/>
          </a:effectRef>
          <a:fontRef idx="minor">
            <a:schemeClr val="dk1"/>
          </a:fontRef>
        </p:style>
        <p:txBody>
          <a:bodyPr>
            <a:normAutofit fontScale="90000"/>
          </a:bodyPr>
          <a:lstStyle/>
          <a:p>
            <a:r>
              <a:rPr lang="es-ES" dirty="0" smtClean="0">
                <a:solidFill>
                  <a:srgbClr val="002060"/>
                </a:solidFill>
              </a:rPr>
              <a:t>Documento de autoevaluación-encuesta de satisfacción del alumnado</a:t>
            </a:r>
            <a:endParaRPr lang="es-ES" dirty="0">
              <a:solidFill>
                <a:srgbClr val="002060"/>
              </a:solidFill>
            </a:endParaRPr>
          </a:p>
        </p:txBody>
      </p:sp>
      <p:sp>
        <p:nvSpPr>
          <p:cNvPr id="3" name="Marcador de contenido 2"/>
          <p:cNvSpPr>
            <a:spLocks noGrp="1"/>
          </p:cNvSpPr>
          <p:nvPr>
            <p:ph idx="1"/>
          </p:nvPr>
        </p:nvSpPr>
        <p:spPr/>
        <p:txBody>
          <a:bodyPr/>
          <a:lstStyle/>
          <a:p>
            <a:pPr algn="just"/>
            <a:r>
              <a:rPr lang="es-ES" dirty="0" smtClean="0"/>
              <a:t>Una vez finalizado el periodo de prácticas el alumnado deberá </a:t>
            </a:r>
            <a:r>
              <a:rPr lang="es-ES" b="1" dirty="0" smtClean="0"/>
              <a:t>cumplimentar online</a:t>
            </a:r>
            <a:r>
              <a:rPr lang="es-ES" dirty="0" smtClean="0"/>
              <a:t> el documento de </a:t>
            </a:r>
            <a:r>
              <a:rPr lang="es-ES" b="1" dirty="0" smtClean="0">
                <a:solidFill>
                  <a:srgbClr val="C00000"/>
                </a:solidFill>
              </a:rPr>
              <a:t>autoevaluación-encuesta de satisfacción</a:t>
            </a:r>
            <a:r>
              <a:rPr lang="es-ES" dirty="0" smtClean="0"/>
              <a:t> cuyo enlace y código les serán facilitados desde la Unidad de Prácticas de la EIP (Pabellón de México, 1ª planta).</a:t>
            </a:r>
          </a:p>
          <a:p>
            <a:pPr algn="just"/>
            <a:r>
              <a:rPr lang="es-ES" dirty="0" smtClean="0"/>
              <a:t>Para cualquier duda o incidencia:</a:t>
            </a:r>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40</a:t>
            </a:fld>
            <a:endParaRPr lang="es-ES"/>
          </a:p>
        </p:txBody>
      </p:sp>
      <p:sp>
        <p:nvSpPr>
          <p:cNvPr id="5" name="CuadroTexto 4"/>
          <p:cNvSpPr txBox="1"/>
          <p:nvPr/>
        </p:nvSpPr>
        <p:spPr>
          <a:xfrm>
            <a:off x="2339752" y="5373216"/>
            <a:ext cx="3744416"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b="1" dirty="0" smtClean="0"/>
              <a:t>practicasmaes@us.es</a:t>
            </a:r>
            <a:endParaRPr lang="es-ES" sz="2800" b="1" dirty="0"/>
          </a:p>
        </p:txBody>
      </p:sp>
    </p:spTree>
    <p:extLst>
      <p:ext uri="{BB962C8B-B14F-4D97-AF65-F5344CB8AC3E}">
        <p14:creationId xmlns:p14="http://schemas.microsoft.com/office/powerpoint/2010/main" val="1221737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s-ES" b="1" dirty="0" smtClean="0">
                <a:solidFill>
                  <a:srgbClr val="C00000"/>
                </a:solidFill>
              </a:rPr>
              <a:t>Tener presente que…</a:t>
            </a:r>
            <a:endParaRPr lang="es-ES" b="1" dirty="0">
              <a:solidFill>
                <a:srgbClr val="C00000"/>
              </a:solidFill>
            </a:endParaRPr>
          </a:p>
        </p:txBody>
      </p:sp>
      <p:sp>
        <p:nvSpPr>
          <p:cNvPr id="3" name="Marcador de contenido 2"/>
          <p:cNvSpPr>
            <a:spLocks noGrp="1"/>
          </p:cNvSpPr>
          <p:nvPr>
            <p:ph idx="1"/>
          </p:nvPr>
        </p:nvSpPr>
        <p:spPr/>
        <p:txBody>
          <a:bodyPr>
            <a:normAutofit fontScale="70000" lnSpcReduction="20000"/>
          </a:bodyPr>
          <a:lstStyle/>
          <a:p>
            <a:pPr algn="just"/>
            <a:r>
              <a:rPr lang="es-ES" dirty="0" smtClean="0"/>
              <a:t>La realización de prácticas de formación por parte del alumnado universitario </a:t>
            </a:r>
            <a:r>
              <a:rPr lang="es-ES" b="1" dirty="0" smtClean="0"/>
              <a:t>no constituye vínculo laboral ni contractual </a:t>
            </a:r>
            <a:r>
              <a:rPr lang="es-ES" dirty="0" smtClean="0"/>
              <a:t>de ningún tipo </a:t>
            </a:r>
            <a:r>
              <a:rPr lang="es-ES" b="1" dirty="0" smtClean="0"/>
              <a:t>ni conllevará contraprestación económica </a:t>
            </a:r>
            <a:r>
              <a:rPr lang="es-ES" dirty="0" smtClean="0"/>
              <a:t>alguna.</a:t>
            </a:r>
          </a:p>
          <a:p>
            <a:pPr algn="just"/>
            <a:r>
              <a:rPr lang="es-ES" dirty="0" smtClean="0"/>
              <a:t>El </a:t>
            </a:r>
            <a:r>
              <a:rPr lang="es-ES" b="1" dirty="0" smtClean="0"/>
              <a:t>alumnado</a:t>
            </a:r>
            <a:r>
              <a:rPr lang="es-ES" dirty="0" smtClean="0"/>
              <a:t> universitario en prácticas </a:t>
            </a:r>
            <a:r>
              <a:rPr lang="es-ES" b="1" dirty="0" smtClean="0"/>
              <a:t>NO</a:t>
            </a:r>
            <a:r>
              <a:rPr lang="es-ES" dirty="0" smtClean="0"/>
              <a:t> podrá suplir al profesorado titular asumiendo sus responsabilidades, ni permanecer solo en el aula.</a:t>
            </a:r>
          </a:p>
          <a:p>
            <a:pPr algn="just"/>
            <a:r>
              <a:rPr lang="es-ES" dirty="0" smtClean="0"/>
              <a:t>El </a:t>
            </a:r>
            <a:r>
              <a:rPr lang="es-ES" b="1" dirty="0" smtClean="0"/>
              <a:t>alumnado</a:t>
            </a:r>
            <a:r>
              <a:rPr lang="es-ES" dirty="0" smtClean="0"/>
              <a:t> se aplicará con diligencia a las tareas a realizar, manteniéndose en </a:t>
            </a:r>
            <a:r>
              <a:rPr lang="es-ES" b="1" dirty="0" smtClean="0"/>
              <a:t>contacto con las personas tutoras</a:t>
            </a:r>
            <a:r>
              <a:rPr lang="es-ES" dirty="0" smtClean="0"/>
              <a:t> del centro y de la Universidad.</a:t>
            </a:r>
          </a:p>
          <a:p>
            <a:pPr algn="just"/>
            <a:r>
              <a:rPr lang="es-ES" dirty="0" smtClean="0"/>
              <a:t>Cuando se produzca alguna circunstancia que implique la </a:t>
            </a:r>
            <a:r>
              <a:rPr lang="es-ES" b="1" dirty="0" smtClean="0"/>
              <a:t>renuncia del estudiante </a:t>
            </a:r>
            <a:r>
              <a:rPr lang="es-ES" dirty="0" smtClean="0"/>
              <a:t>al desarrollo de las prácticas en el CE asignado, deberá </a:t>
            </a:r>
            <a:r>
              <a:rPr lang="es-ES" b="1" dirty="0" smtClean="0"/>
              <a:t>tramitar un </a:t>
            </a:r>
            <a:r>
              <a:rPr lang="es-ES" b="1" u="sng" dirty="0" smtClean="0"/>
              <a:t>documento de renuncia</a:t>
            </a:r>
            <a:r>
              <a:rPr lang="es-ES" dirty="0" smtClean="0"/>
              <a:t> en la Unidad de Prácticas de la EIP.</a:t>
            </a:r>
            <a:endParaRPr lang="es-ES" dirty="0"/>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41</a:t>
            </a:fld>
            <a:endParaRPr lang="es-ES"/>
          </a:p>
        </p:txBody>
      </p:sp>
    </p:spTree>
    <p:extLst>
      <p:ext uri="{BB962C8B-B14F-4D97-AF65-F5344CB8AC3E}">
        <p14:creationId xmlns:p14="http://schemas.microsoft.com/office/powerpoint/2010/main" val="1871266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r>
              <a:rPr lang="es-ES" sz="3600" b="1" dirty="0" smtClean="0">
                <a:solidFill>
                  <a:srgbClr val="C00000"/>
                </a:solidFill>
              </a:rPr>
              <a:t>Ausencias/Circunstancias sobrevenidas</a:t>
            </a:r>
            <a:endParaRPr lang="es-ES" sz="3600" b="1" dirty="0">
              <a:solidFill>
                <a:srgbClr val="C00000"/>
              </a:solidFill>
            </a:endParaRPr>
          </a:p>
        </p:txBody>
      </p:sp>
      <p:sp>
        <p:nvSpPr>
          <p:cNvPr id="3" name="Marcador de contenido 2"/>
          <p:cNvSpPr>
            <a:spLocks noGrp="1"/>
          </p:cNvSpPr>
          <p:nvPr>
            <p:ph idx="1"/>
          </p:nvPr>
        </p:nvSpPr>
        <p:spPr/>
        <p:txBody>
          <a:bodyPr>
            <a:normAutofit fontScale="92500" lnSpcReduction="10000"/>
          </a:bodyPr>
          <a:lstStyle/>
          <a:p>
            <a:pPr algn="just">
              <a:buFont typeface="Wingdings" panose="05000000000000000000" pitchFamily="2" charset="2"/>
              <a:buChar char="§"/>
            </a:pPr>
            <a:r>
              <a:rPr lang="es-ES" dirty="0" smtClean="0"/>
              <a:t>Las </a:t>
            </a:r>
            <a:r>
              <a:rPr lang="es-ES" b="1" dirty="0" smtClean="0"/>
              <a:t>ausencias</a:t>
            </a:r>
            <a:r>
              <a:rPr lang="es-ES" dirty="0" smtClean="0"/>
              <a:t> de dicho periodo deberán ser </a:t>
            </a:r>
            <a:r>
              <a:rPr lang="es-ES" u="sng" dirty="0" smtClean="0"/>
              <a:t>justificadas y acreditadas documentalmente</a:t>
            </a:r>
            <a:r>
              <a:rPr lang="es-ES" dirty="0" smtClean="0"/>
              <a:t>. Se consideran causas justificantes las que tuvieran consideración en el ámbito profesional. </a:t>
            </a:r>
          </a:p>
          <a:p>
            <a:pPr algn="just">
              <a:buFont typeface="Wingdings" panose="05000000000000000000" pitchFamily="2" charset="2"/>
              <a:buChar char="§"/>
            </a:pPr>
            <a:r>
              <a:rPr lang="es-ES" dirty="0" smtClean="0"/>
              <a:t>Cuando los estudiantes tengan alguna </a:t>
            </a:r>
            <a:r>
              <a:rPr lang="es-ES" b="1" u="sng" dirty="0" smtClean="0"/>
              <a:t>circunstancia sobrevenida</a:t>
            </a:r>
            <a:r>
              <a:rPr lang="es-ES" dirty="0" smtClean="0"/>
              <a:t> que afecta su asistencia deberá informar:</a:t>
            </a:r>
          </a:p>
          <a:p>
            <a:pPr lvl="2" algn="just">
              <a:buFont typeface="Wingdings" panose="05000000000000000000" pitchFamily="2" charset="2"/>
              <a:buChar char="§"/>
            </a:pPr>
            <a:r>
              <a:rPr lang="es-ES" dirty="0" smtClean="0"/>
              <a:t>A la Dirección del centro educativo</a:t>
            </a:r>
          </a:p>
          <a:p>
            <a:pPr lvl="2" algn="just">
              <a:buFont typeface="Wingdings" panose="05000000000000000000" pitchFamily="2" charset="2"/>
              <a:buChar char="§"/>
            </a:pPr>
            <a:r>
              <a:rPr lang="es-ES" dirty="0" smtClean="0"/>
              <a:t>Al tutor profesional</a:t>
            </a:r>
          </a:p>
          <a:p>
            <a:pPr lvl="2" algn="just">
              <a:buFont typeface="Wingdings" panose="05000000000000000000" pitchFamily="2" charset="2"/>
              <a:buChar char="§"/>
            </a:pPr>
            <a:r>
              <a:rPr lang="es-ES" dirty="0" smtClean="0"/>
              <a:t>Al coordinador de prácticas del MAES de la US.</a:t>
            </a:r>
            <a:endParaRPr lang="es-ES" dirty="0"/>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42</a:t>
            </a:fld>
            <a:endParaRPr lang="es-ES"/>
          </a:p>
        </p:txBody>
      </p:sp>
    </p:spTree>
    <p:extLst>
      <p:ext uri="{BB962C8B-B14F-4D97-AF65-F5344CB8AC3E}">
        <p14:creationId xmlns:p14="http://schemas.microsoft.com/office/powerpoint/2010/main" val="2604561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210146"/>
          </a:xfrm>
        </p:spPr>
        <p:style>
          <a:lnRef idx="1">
            <a:schemeClr val="dk1"/>
          </a:lnRef>
          <a:fillRef idx="2">
            <a:schemeClr val="dk1"/>
          </a:fillRef>
          <a:effectRef idx="1">
            <a:schemeClr val="dk1"/>
          </a:effectRef>
          <a:fontRef idx="minor">
            <a:schemeClr val="dk1"/>
          </a:fontRef>
        </p:style>
        <p:txBody>
          <a:bodyPr>
            <a:normAutofit fontScale="90000"/>
          </a:bodyPr>
          <a:lstStyle/>
          <a:p>
            <a:r>
              <a:rPr lang="es-ES" sz="3600" b="1" dirty="0" smtClean="0">
                <a:solidFill>
                  <a:srgbClr val="C00000"/>
                </a:solidFill>
              </a:rPr>
              <a:t>MUY IMPORTANTE</a:t>
            </a:r>
            <a:br>
              <a:rPr lang="es-ES" sz="3600" b="1" dirty="0" smtClean="0">
                <a:solidFill>
                  <a:srgbClr val="C00000"/>
                </a:solidFill>
              </a:rPr>
            </a:br>
            <a:r>
              <a:rPr lang="es-ES" sz="2700" b="1" dirty="0" smtClean="0">
                <a:solidFill>
                  <a:srgbClr val="4D8232"/>
                </a:solidFill>
              </a:rPr>
              <a:t>Indicaciones y Medidas que deben ser conocidas para facilitar un desarrollo óptimo de las prácticas externas del MAES</a:t>
            </a:r>
            <a:endParaRPr lang="es-ES" sz="2700" b="1" dirty="0">
              <a:solidFill>
                <a:srgbClr val="4D8232"/>
              </a:solidFill>
            </a:endParaRPr>
          </a:p>
        </p:txBody>
      </p:sp>
      <p:sp>
        <p:nvSpPr>
          <p:cNvPr id="3" name="Marcador de contenido 2"/>
          <p:cNvSpPr>
            <a:spLocks noGrp="1"/>
          </p:cNvSpPr>
          <p:nvPr>
            <p:ph idx="1"/>
          </p:nvPr>
        </p:nvSpPr>
        <p:spPr>
          <a:xfrm>
            <a:off x="457200" y="1700808"/>
            <a:ext cx="8229600" cy="4525963"/>
          </a:xfrm>
        </p:spPr>
        <p:txBody>
          <a:bodyPr>
            <a:normAutofit fontScale="40000" lnSpcReduction="20000"/>
          </a:bodyPr>
          <a:lstStyle/>
          <a:p>
            <a:pPr algn="just">
              <a:buFont typeface="Wingdings" panose="05000000000000000000" pitchFamily="2" charset="2"/>
              <a:buChar char="§"/>
            </a:pPr>
            <a:endParaRPr lang="es-ES" dirty="0" smtClean="0"/>
          </a:p>
          <a:p>
            <a:pPr marL="0" indent="0" algn="just">
              <a:buNone/>
            </a:pPr>
            <a:r>
              <a:rPr lang="es-ES" dirty="0" smtClean="0"/>
              <a:t>El estudiante de prácticas deberá conocer los documentos que a continuación se indican y que pueden descargarse de la página web del MAES:</a:t>
            </a:r>
          </a:p>
          <a:p>
            <a:pPr lvl="1" algn="just">
              <a:buFont typeface="Wingdings" panose="05000000000000000000" pitchFamily="2" charset="2"/>
              <a:buChar char="§"/>
            </a:pPr>
            <a:r>
              <a:rPr lang="es-ES" dirty="0" smtClean="0"/>
              <a:t>Indicaciones para el desarrollo de las prácticas externas curriculares en centros educativos durante el curso 2020/2021 en la situación actual de emergencia sanitaria provocada por el COVID-19</a:t>
            </a:r>
          </a:p>
          <a:p>
            <a:pPr lvl="1" algn="just">
              <a:buFont typeface="Wingdings" panose="05000000000000000000" pitchFamily="2" charset="2"/>
              <a:buChar char="§"/>
            </a:pPr>
            <a:r>
              <a:rPr lang="es-ES" dirty="0" smtClean="0"/>
              <a:t>Medidas organizativas y de flexibilización curricular de los centros sostenidos por fondos públicos en el curso 2020/21, motivadas por la crisis sanitaria del COVID-19.</a:t>
            </a:r>
          </a:p>
          <a:p>
            <a:pPr marL="0" indent="0" algn="just">
              <a:buNone/>
            </a:pPr>
            <a:endParaRPr lang="es-ES" dirty="0"/>
          </a:p>
          <a:p>
            <a:pPr algn="just">
              <a:buFont typeface="Wingdings" panose="05000000000000000000" pitchFamily="2" charset="2"/>
              <a:buChar char="§"/>
            </a:pPr>
            <a:r>
              <a:rPr lang="es-ES" dirty="0" smtClean="0"/>
              <a:t>Cada centro, en función de sus características propias (estructurales, funcionales, organizativas, etc.), adaptará las orientaciones, recomendaciones y las acciones organizativas propuestas en el documento de “Medidas de prevención, protección, vigilancia y promoción de salud COVID-19 para los centros y servicios educativos docentes de Andalucía, curso 2020/2021 de la Consejería de Salud y Familias, contextualizándolas en función de la situación en la que se encuentre e incorporando los elementos que se consideren necesarios a su protocolo de actuación COVID-19 para el curso 2020/2021.</a:t>
            </a:r>
          </a:p>
          <a:p>
            <a:pPr algn="just">
              <a:buFont typeface="Wingdings" panose="05000000000000000000" pitchFamily="2" charset="2"/>
              <a:buChar char="§"/>
            </a:pPr>
            <a:r>
              <a:rPr lang="es-ES" dirty="0" smtClean="0"/>
              <a:t>Cada centro educativo ha elaborado su Protocolo de actuación COVID-19 específico, que será flexible y estará sujeto a la evolución de la crisis sanitaria.</a:t>
            </a:r>
          </a:p>
          <a:p>
            <a:pPr algn="just">
              <a:buFont typeface="Wingdings" panose="05000000000000000000" pitchFamily="2" charset="2"/>
              <a:buChar char="§"/>
            </a:pPr>
            <a:r>
              <a:rPr lang="es-ES" dirty="0" smtClean="0"/>
              <a:t>Los centros educativos han realizado un Plan de Centro adaptado a las nuevas circunstancias, estableciendo estrategias organizativas y elaborando programaciones didácticas contemplando tanto su implementación en el marco de docencia presencial como de docencia no presencial, criterios para el posible reajuste de las cargas horarias en situación no presencial bajo la perspectiva de un currículo globalizado, ámbitos de conocimiento y priorización de contenidos.</a:t>
            </a:r>
          </a:p>
          <a:p>
            <a:pPr algn="just">
              <a:buFont typeface="Wingdings" panose="05000000000000000000" pitchFamily="2" charset="2"/>
              <a:buChar char="§"/>
            </a:pPr>
            <a:r>
              <a:rPr lang="es-ES" dirty="0" smtClean="0"/>
              <a:t>Para un buen desarrollo de las prácticas universitarias en los centros educativos en el curso 2020/2021, los estudiantes universitarios deben tener conciencia de que los contextos que se pueden presentar en los centros educativos son variados y que cada centro presentará unas características curriculares y organizativas específicas.</a:t>
            </a:r>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43</a:t>
            </a:fld>
            <a:endParaRPr lang="es-ES"/>
          </a:p>
        </p:txBody>
      </p:sp>
    </p:spTree>
    <p:extLst>
      <p:ext uri="{BB962C8B-B14F-4D97-AF65-F5344CB8AC3E}">
        <p14:creationId xmlns:p14="http://schemas.microsoft.com/office/powerpoint/2010/main" val="4251259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a:xfrm>
            <a:off x="628651" y="365126"/>
            <a:ext cx="7886700" cy="992173"/>
          </a:xfrm>
        </p:spPr>
        <p:txBody>
          <a:bodyPr>
            <a:normAutofit/>
          </a:bodyPr>
          <a:lstStyle/>
          <a:p>
            <a:r>
              <a:rPr lang="es-ES" b="1" dirty="0" smtClean="0"/>
              <a:t>7. La Memoria de las Prácticas</a:t>
            </a:r>
          </a:p>
        </p:txBody>
      </p:sp>
      <p:sp>
        <p:nvSpPr>
          <p:cNvPr id="3" name="Marcador de contenido 2"/>
          <p:cNvSpPr>
            <a:spLocks noGrp="1"/>
          </p:cNvSpPr>
          <p:nvPr>
            <p:ph idx="1"/>
          </p:nvPr>
        </p:nvSpPr>
        <p:spPr>
          <a:xfrm>
            <a:off x="628651" y="1428737"/>
            <a:ext cx="7886700" cy="4748227"/>
          </a:xfrm>
        </p:spPr>
        <p:txBody>
          <a:bodyPr>
            <a:normAutofit fontScale="77500" lnSpcReduction="20000"/>
          </a:bodyPr>
          <a:lstStyle/>
          <a:p>
            <a:pPr algn="just" fontAlgn="auto">
              <a:spcAft>
                <a:spcPts val="0"/>
              </a:spcAft>
              <a:buFont typeface="Arial" panose="020B0604020202020204" pitchFamily="34" charset="0"/>
              <a:buChar char="•"/>
              <a:defRPr/>
            </a:pPr>
            <a:r>
              <a:rPr lang="es-ES" dirty="0" smtClean="0"/>
              <a:t>Es un documento realizado como </a:t>
            </a:r>
            <a:r>
              <a:rPr lang="es-ES" b="1" u="sng" dirty="0" smtClean="0"/>
              <a:t>síntesis</a:t>
            </a:r>
            <a:r>
              <a:rPr lang="es-ES" b="1" dirty="0" smtClean="0"/>
              <a:t> </a:t>
            </a:r>
            <a:r>
              <a:rPr lang="es-ES" dirty="0" smtClean="0"/>
              <a:t>de todo el trabajo desarrollado durante las prácticas:</a:t>
            </a:r>
          </a:p>
          <a:p>
            <a:pPr algn="just" fontAlgn="auto">
              <a:spcAft>
                <a:spcPts val="0"/>
              </a:spcAft>
              <a:buFont typeface="Wingdings" panose="05000000000000000000" pitchFamily="2" charset="2"/>
              <a:buChar char="ü"/>
              <a:defRPr/>
            </a:pPr>
            <a:r>
              <a:rPr lang="es-ES" dirty="0" smtClean="0"/>
              <a:t> la </a:t>
            </a:r>
            <a:r>
              <a:rPr lang="es-ES" u="sng" dirty="0" smtClean="0"/>
              <a:t>información</a:t>
            </a:r>
            <a:r>
              <a:rPr lang="es-ES" dirty="0" smtClean="0"/>
              <a:t> proporcionada por las actividades realizadas</a:t>
            </a:r>
          </a:p>
          <a:p>
            <a:pPr algn="just" fontAlgn="auto">
              <a:spcAft>
                <a:spcPts val="0"/>
              </a:spcAft>
              <a:buFont typeface="Wingdings" panose="05000000000000000000" pitchFamily="2" charset="2"/>
              <a:buChar char="ü"/>
              <a:defRPr/>
            </a:pPr>
            <a:r>
              <a:rPr lang="es-ES" dirty="0" smtClean="0"/>
              <a:t> las </a:t>
            </a:r>
            <a:r>
              <a:rPr lang="es-ES" u="sng" dirty="0" smtClean="0"/>
              <a:t>observaciones</a:t>
            </a:r>
            <a:r>
              <a:rPr lang="es-ES" dirty="0" smtClean="0"/>
              <a:t> surgidas durante el desarrollo de las mismas</a:t>
            </a:r>
          </a:p>
          <a:p>
            <a:pPr algn="just" fontAlgn="auto">
              <a:spcAft>
                <a:spcPts val="0"/>
              </a:spcAft>
              <a:buFont typeface="Wingdings" panose="05000000000000000000" pitchFamily="2" charset="2"/>
              <a:buChar char="ü"/>
              <a:defRPr/>
            </a:pPr>
            <a:r>
              <a:rPr lang="es-ES" dirty="0" smtClean="0"/>
              <a:t> los </a:t>
            </a:r>
            <a:r>
              <a:rPr lang="es-ES" u="sng" dirty="0" smtClean="0"/>
              <a:t>informes</a:t>
            </a:r>
            <a:r>
              <a:rPr lang="es-ES" dirty="0" smtClean="0"/>
              <a:t> elaborados y las </a:t>
            </a:r>
            <a:r>
              <a:rPr lang="es-ES" u="sng" dirty="0" smtClean="0"/>
              <a:t>discusiones y reflexiones </a:t>
            </a:r>
            <a:r>
              <a:rPr lang="es-ES" dirty="0" smtClean="0"/>
              <a:t>conjuntas</a:t>
            </a:r>
          </a:p>
          <a:p>
            <a:pPr algn="just" fontAlgn="auto">
              <a:spcAft>
                <a:spcPts val="0"/>
              </a:spcAft>
              <a:buFont typeface="Wingdings" panose="05000000000000000000" pitchFamily="2" charset="2"/>
              <a:buChar char="ü"/>
              <a:defRPr/>
            </a:pPr>
            <a:r>
              <a:rPr lang="es-ES" dirty="0" smtClean="0"/>
              <a:t> </a:t>
            </a:r>
            <a:r>
              <a:rPr lang="es-ES" u="sng" dirty="0" smtClean="0"/>
              <a:t>las </a:t>
            </a:r>
            <a:r>
              <a:rPr lang="es-ES" b="1" u="sng" dirty="0" smtClean="0"/>
              <a:t>reflexiones y análisis propios</a:t>
            </a:r>
            <a:r>
              <a:rPr lang="es-ES" dirty="0" smtClean="0"/>
              <a:t>, derivados del intercambio de ideas con los tutores y de la formación teórica adquirida en el MAES.</a:t>
            </a:r>
          </a:p>
          <a:p>
            <a:pPr marL="0" indent="0" fontAlgn="auto">
              <a:spcAft>
                <a:spcPts val="0"/>
              </a:spcAft>
              <a:buFont typeface="Arial" panose="020B0604020202020204" pitchFamily="34" charset="0"/>
              <a:buNone/>
              <a:defRPr/>
            </a:pPr>
            <a:endParaRPr lang="es-ES" dirty="0" smtClean="0"/>
          </a:p>
          <a:p>
            <a:pPr marL="0" indent="0" algn="ctr" fontAlgn="auto">
              <a:spcAft>
                <a:spcPts val="0"/>
              </a:spcAft>
              <a:buFont typeface="Arial" panose="020B0604020202020204" pitchFamily="34" charset="0"/>
              <a:buNone/>
              <a:defRPr/>
            </a:pPr>
            <a:r>
              <a:rPr lang="es-ES" sz="2800" b="1" u="sng" dirty="0" smtClean="0">
                <a:solidFill>
                  <a:srgbClr val="C00000"/>
                </a:solidFill>
              </a:rPr>
              <a:t>Se hará de forma individual y original</a:t>
            </a:r>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44</a:t>
            </a:fld>
            <a:endParaRPr lang="es-ES" altLang="es-E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a:xfrm>
            <a:off x="612776" y="260350"/>
            <a:ext cx="8207697" cy="615950"/>
          </a:xfrm>
        </p:spPr>
        <p:txBody>
          <a:bodyPr>
            <a:normAutofit fontScale="90000"/>
          </a:bodyPr>
          <a:lstStyle/>
          <a:p>
            <a:pPr algn="ctr"/>
            <a:r>
              <a:rPr lang="es-ES" b="1" dirty="0" smtClean="0"/>
              <a:t>Estructura de la Memoria de Prácticas</a:t>
            </a:r>
          </a:p>
        </p:txBody>
      </p:sp>
      <p:sp>
        <p:nvSpPr>
          <p:cNvPr id="3" name="Marcador de contenido 2"/>
          <p:cNvSpPr>
            <a:spLocks noGrp="1"/>
          </p:cNvSpPr>
          <p:nvPr>
            <p:ph idx="1"/>
          </p:nvPr>
        </p:nvSpPr>
        <p:spPr>
          <a:xfrm>
            <a:off x="628650" y="876300"/>
            <a:ext cx="8119815" cy="5845175"/>
          </a:xfrm>
          <a:solidFill>
            <a:schemeClr val="bg1">
              <a:lumMod val="85000"/>
            </a:schemeClr>
          </a:solidFill>
        </p:spPr>
        <p:txBody>
          <a:bodyPr>
            <a:noAutofit/>
          </a:bodyPr>
          <a:lstStyle/>
          <a:p>
            <a:pPr marL="0" indent="0" algn="ctr" fontAlgn="auto">
              <a:spcAft>
                <a:spcPts val="0"/>
              </a:spcAft>
              <a:buFont typeface="Arial" panose="020B0604020202020204" pitchFamily="34" charset="0"/>
              <a:buNone/>
              <a:defRPr/>
            </a:pPr>
            <a:r>
              <a:rPr lang="es-ES" sz="1400" b="1" dirty="0" smtClean="0">
                <a:solidFill>
                  <a:srgbClr val="C00000"/>
                </a:solidFill>
              </a:rPr>
              <a:t>GUIÓN orientativo y modificable, justificadamente, por los tutores académicos de la US</a:t>
            </a:r>
          </a:p>
          <a:p>
            <a:pPr marL="0" indent="0" algn="ctr" fontAlgn="auto">
              <a:spcAft>
                <a:spcPts val="0"/>
              </a:spcAft>
              <a:buFont typeface="Arial" panose="020B0604020202020204" pitchFamily="34" charset="0"/>
              <a:buNone/>
              <a:defRPr/>
            </a:pPr>
            <a:r>
              <a:rPr lang="es-ES" sz="1400" b="1" dirty="0" smtClean="0">
                <a:solidFill>
                  <a:srgbClr val="C00000"/>
                </a:solidFill>
              </a:rPr>
              <a:t> de acuerdo con el tutor profesional</a:t>
            </a:r>
          </a:p>
          <a:p>
            <a:pPr marL="457200" indent="-457200" fontAlgn="auto">
              <a:spcAft>
                <a:spcPts val="0"/>
              </a:spcAft>
              <a:buFont typeface="+mj-lt"/>
              <a:buAutoNum type="arabicPeriod"/>
              <a:defRPr/>
            </a:pPr>
            <a:r>
              <a:rPr lang="es-ES" sz="1400" b="1" dirty="0" smtClean="0"/>
              <a:t>Análisis del contexto del centro </a:t>
            </a:r>
            <a:r>
              <a:rPr lang="es-ES" sz="1400" dirty="0" smtClean="0"/>
              <a:t>donde se han desarrollado las prácticas: historia, coordenadas socioculturales, recursos del centro, proyecto educativo, proyecto de gestión, oferta educativa, planes que se llevan a cabo en el centro (Bilingüismo, TIC, Deporte en la Escuela, etc.)</a:t>
            </a:r>
          </a:p>
          <a:p>
            <a:pPr marL="457200" indent="-457200" fontAlgn="auto">
              <a:spcAft>
                <a:spcPts val="0"/>
              </a:spcAft>
              <a:buFont typeface="+mj-lt"/>
              <a:buAutoNum type="arabicPeriod"/>
              <a:defRPr/>
            </a:pPr>
            <a:r>
              <a:rPr lang="es-ES" sz="1400" b="1" dirty="0" smtClean="0"/>
              <a:t>Análisis de la programación didáctica </a:t>
            </a:r>
            <a:r>
              <a:rPr lang="es-ES" sz="1400" dirty="0" smtClean="0"/>
              <a:t>del Dpto. del Centro correspondiente al curso para el que se han diseñado las actividades de intervención y en que debe incardinarse.</a:t>
            </a:r>
          </a:p>
          <a:p>
            <a:pPr marL="457200" indent="-457200" fontAlgn="auto">
              <a:spcAft>
                <a:spcPts val="0"/>
              </a:spcAft>
              <a:buFont typeface="+mj-lt"/>
              <a:buAutoNum type="arabicPeriod"/>
              <a:defRPr/>
            </a:pPr>
            <a:r>
              <a:rPr lang="es-ES" sz="1400" b="1" dirty="0" smtClean="0"/>
              <a:t>Estudio del contexto de aula del grupo de clase</a:t>
            </a:r>
            <a:r>
              <a:rPr lang="es-ES" sz="1400" dirty="0" smtClean="0"/>
              <a:t>: resultados académicos de la primera evaluación, número de alumnos, número de repetidores, presencia de alumnos con necesidades educativas de apoyo, motivación e intereses de los alumnos, nivel de conocimientos previos, relaciones entre los alumnos, etc.</a:t>
            </a:r>
          </a:p>
          <a:p>
            <a:pPr marL="457200" indent="-457200" fontAlgn="auto">
              <a:spcAft>
                <a:spcPts val="0"/>
              </a:spcAft>
              <a:buFont typeface="+mj-lt"/>
              <a:buAutoNum type="arabicPeriod"/>
              <a:defRPr/>
            </a:pPr>
            <a:r>
              <a:rPr lang="es-ES" sz="1400" b="1" dirty="0" smtClean="0"/>
              <a:t>Diseño de las actividades de intervención </a:t>
            </a:r>
            <a:r>
              <a:rPr lang="es-ES" sz="1400" dirty="0" smtClean="0"/>
              <a:t>llevadas a cabo con el grupo de alumnos, ya sea una unidad didáctica o cualquier otra.</a:t>
            </a:r>
          </a:p>
          <a:p>
            <a:pPr marL="800100" lvl="1" indent="-457200" fontAlgn="auto">
              <a:spcAft>
                <a:spcPts val="0"/>
              </a:spcAft>
              <a:buFont typeface="+mj-lt"/>
              <a:buAutoNum type="romanLcPeriod"/>
              <a:defRPr/>
            </a:pPr>
            <a:r>
              <a:rPr lang="es-ES" sz="1200" u="sng" dirty="0" smtClean="0"/>
              <a:t>Justificación de las actividades diseñadas</a:t>
            </a:r>
            <a:r>
              <a:rPr lang="es-ES" sz="1200" dirty="0" smtClean="0"/>
              <a:t>.</a:t>
            </a:r>
          </a:p>
          <a:p>
            <a:pPr marL="800100" lvl="1" indent="-457200" fontAlgn="auto">
              <a:spcAft>
                <a:spcPts val="0"/>
              </a:spcAft>
              <a:buFont typeface="+mj-lt"/>
              <a:buAutoNum type="romanLcPeriod"/>
              <a:defRPr/>
            </a:pPr>
            <a:r>
              <a:rPr lang="es-ES" sz="1200" u="sng" dirty="0" smtClean="0"/>
              <a:t>Objetivos didácticos</a:t>
            </a:r>
            <a:r>
              <a:rPr lang="es-ES" sz="1200" dirty="0" smtClean="0"/>
              <a:t>. Contribución al desarrollo de competencias en aquellas enseñanzas en que se establezcan tales en los currículos oficiales.</a:t>
            </a:r>
          </a:p>
          <a:p>
            <a:pPr marL="800100" lvl="1" indent="-457200" fontAlgn="auto">
              <a:spcAft>
                <a:spcPts val="0"/>
              </a:spcAft>
              <a:buFont typeface="+mj-lt"/>
              <a:buAutoNum type="romanLcPeriod"/>
              <a:defRPr/>
            </a:pPr>
            <a:r>
              <a:rPr lang="es-ES" sz="1200" u="sng" dirty="0" smtClean="0"/>
              <a:t>Contenidos tratados</a:t>
            </a:r>
            <a:r>
              <a:rPr lang="es-ES" sz="1200" dirty="0" smtClean="0"/>
              <a:t>. Criterios utilizados para su selección, organización y secuenciación</a:t>
            </a:r>
          </a:p>
          <a:p>
            <a:pPr marL="800100" lvl="1" indent="-457200" fontAlgn="auto">
              <a:spcAft>
                <a:spcPts val="0"/>
              </a:spcAft>
              <a:buFont typeface="+mj-lt"/>
              <a:buAutoNum type="romanLcPeriod"/>
              <a:defRPr/>
            </a:pPr>
            <a:r>
              <a:rPr lang="es-ES" sz="1200" u="sng" dirty="0" smtClean="0"/>
              <a:t>Puesta en práctica de las actividades diseñadas</a:t>
            </a:r>
            <a:r>
              <a:rPr lang="es-ES" sz="1200" dirty="0" smtClean="0"/>
              <a:t>: organización de las actividades. Se elaborará una ficha por cada una de las sesiones de clase, en ellas se explicitará: objetivos de las actividades, contenidos abordados, descripción detallada de las tareas de enseñanza-aprendizaje llevadas a cabo por los profesores y por los alumnos. Como anexo se incluirán materiales o recursos que se hayan utilizado.</a:t>
            </a:r>
          </a:p>
          <a:p>
            <a:pPr marL="800100" lvl="1" indent="-457200" fontAlgn="auto">
              <a:spcAft>
                <a:spcPts val="0"/>
              </a:spcAft>
              <a:buFont typeface="+mj-lt"/>
              <a:buAutoNum type="romanLcPeriod"/>
              <a:defRPr/>
            </a:pPr>
            <a:r>
              <a:rPr lang="es-ES" sz="1200" u="sng" dirty="0" smtClean="0"/>
              <a:t>Medidas de atención a la diversidad</a:t>
            </a:r>
            <a:r>
              <a:rPr lang="es-ES" sz="1200" dirty="0" smtClean="0"/>
              <a:t>. En el caso de que en el aula existan alumnos con alguna dificultad de aprendizaje que requiera diversificar la unidad en algún aspecto, se llevarán a cabo las modificaciones pertinentes.</a:t>
            </a:r>
          </a:p>
          <a:p>
            <a:pPr marL="457200" indent="-457200" fontAlgn="auto">
              <a:spcAft>
                <a:spcPts val="0"/>
              </a:spcAft>
              <a:buFont typeface="+mj-lt"/>
              <a:buAutoNum type="arabicPeriod"/>
              <a:defRPr/>
            </a:pPr>
            <a:r>
              <a:rPr lang="es-ES" sz="1400" b="1" dirty="0" smtClean="0"/>
              <a:t>Evaluación de las actividades</a:t>
            </a:r>
            <a:r>
              <a:rPr lang="es-ES" sz="1400" dirty="0" smtClean="0"/>
              <a:t> llevadas a cabo: criterios, estrategias y actividades de evaluación del diseño y desarrollo de las actividades.</a:t>
            </a:r>
          </a:p>
          <a:p>
            <a:pPr marL="457200" indent="-457200" fontAlgn="auto">
              <a:spcAft>
                <a:spcPts val="0"/>
              </a:spcAft>
              <a:buFont typeface="+mj-lt"/>
              <a:buAutoNum type="arabicPeriod"/>
              <a:defRPr/>
            </a:pPr>
            <a:r>
              <a:rPr lang="es-ES" sz="1400" b="1" dirty="0" smtClean="0"/>
              <a:t>Análisis y valoración final de las prácticas. Propuestas de mejora</a:t>
            </a:r>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45</a:t>
            </a:fld>
            <a:endParaRPr lang="es-ES" altLang="es-E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1476377" y="2812296"/>
            <a:ext cx="8856663" cy="3570208"/>
          </a:xfrm>
          <a:prstGeom prst="rect">
            <a:avLst/>
          </a:prstGeom>
          <a:noFill/>
          <a:ln w="9525">
            <a:noFill/>
            <a:miter lim="800000"/>
            <a:headEnd/>
            <a:tailEnd/>
          </a:ln>
        </p:spPr>
        <p:txBody>
          <a:bodyPr anchor="ctr">
            <a:spAutoFit/>
          </a:bodyPr>
          <a:lstStyle/>
          <a:p>
            <a:pPr algn="ctr">
              <a:tabLst>
                <a:tab pos="180975" algn="l"/>
                <a:tab pos="539750" algn="l"/>
                <a:tab pos="900113" algn="l"/>
                <a:tab pos="1260475" algn="l"/>
                <a:tab pos="1620838" algn="l"/>
                <a:tab pos="1981200" algn="l"/>
                <a:tab pos="2339975" algn="l"/>
                <a:tab pos="2700338" algn="l"/>
                <a:tab pos="3060700" algn="l"/>
              </a:tabLst>
            </a:pPr>
            <a:r>
              <a:rPr lang="es-ES" altLang="es-ES" sz="2200" b="1" dirty="0">
                <a:latin typeface="Calibri" pitchFamily="34" charset="0"/>
              </a:rPr>
              <a:t>Memoria de Prácticas:</a:t>
            </a:r>
            <a:endParaRPr lang="es-ES" altLang="es-ES" sz="900" dirty="0">
              <a:cs typeface="Arial" charset="0"/>
            </a:endParaRPr>
          </a:p>
          <a:p>
            <a:pPr algn="ctr">
              <a:tabLst>
                <a:tab pos="180975" algn="l"/>
                <a:tab pos="539750" algn="l"/>
                <a:tab pos="900113" algn="l"/>
                <a:tab pos="1260475" algn="l"/>
                <a:tab pos="1620838" algn="l"/>
                <a:tab pos="1981200" algn="l"/>
                <a:tab pos="2339975" algn="l"/>
                <a:tab pos="2700338" algn="l"/>
                <a:tab pos="3060700" algn="l"/>
              </a:tabLst>
            </a:pPr>
            <a:endParaRPr lang="es-ES" altLang="es-ES" sz="1400" dirty="0">
              <a:latin typeface="Calibri" pitchFamily="34" charset="0"/>
            </a:endParaRPr>
          </a:p>
          <a:p>
            <a:pPr algn="ctr">
              <a:tabLst>
                <a:tab pos="180975" algn="l"/>
                <a:tab pos="539750" algn="l"/>
                <a:tab pos="900113" algn="l"/>
                <a:tab pos="1260475" algn="l"/>
                <a:tab pos="1620838" algn="l"/>
                <a:tab pos="1981200" algn="l"/>
                <a:tab pos="2339975" algn="l"/>
                <a:tab pos="2700338" algn="l"/>
                <a:tab pos="3060700" algn="l"/>
              </a:tabLst>
            </a:pPr>
            <a:endParaRPr lang="es-ES" altLang="es-ES" sz="1400" dirty="0">
              <a:latin typeface="Calibri" pitchFamily="34" charset="0"/>
            </a:endParaRPr>
          </a:p>
          <a:p>
            <a:pPr algn="ctr">
              <a:tabLst>
                <a:tab pos="180975" algn="l"/>
                <a:tab pos="539750" algn="l"/>
                <a:tab pos="900113" algn="l"/>
                <a:tab pos="1260475" algn="l"/>
                <a:tab pos="1620838" algn="l"/>
                <a:tab pos="1981200" algn="l"/>
                <a:tab pos="2339975" algn="l"/>
                <a:tab pos="2700338" algn="l"/>
                <a:tab pos="3060700" algn="l"/>
              </a:tabLst>
            </a:pPr>
            <a:endParaRPr lang="es-ES" altLang="es-ES" sz="1600" dirty="0"/>
          </a:p>
          <a:p>
            <a:pPr algn="ctr">
              <a:tabLst>
                <a:tab pos="180975" algn="l"/>
                <a:tab pos="539750" algn="l"/>
                <a:tab pos="900113" algn="l"/>
                <a:tab pos="1260475" algn="l"/>
                <a:tab pos="1620838" algn="l"/>
                <a:tab pos="1981200" algn="l"/>
                <a:tab pos="2339975" algn="l"/>
                <a:tab pos="2700338" algn="l"/>
                <a:tab pos="3060700" algn="l"/>
              </a:tabLst>
            </a:pPr>
            <a:r>
              <a:rPr lang="es-ES" altLang="es-ES" sz="1600" b="1" dirty="0">
                <a:latin typeface="Calibri" pitchFamily="34" charset="0"/>
              </a:rPr>
              <a:t>NOMBRE DEL ALUMNO/A</a:t>
            </a:r>
            <a:endParaRPr lang="es-ES" altLang="es-ES" sz="1600" dirty="0"/>
          </a:p>
          <a:p>
            <a:pPr algn="ctr">
              <a:tabLst>
                <a:tab pos="180975" algn="l"/>
                <a:tab pos="539750" algn="l"/>
                <a:tab pos="900113" algn="l"/>
                <a:tab pos="1260475" algn="l"/>
                <a:tab pos="1620838" algn="l"/>
                <a:tab pos="1981200" algn="l"/>
                <a:tab pos="2339975" algn="l"/>
                <a:tab pos="2700338" algn="l"/>
                <a:tab pos="3060700" algn="l"/>
              </a:tabLst>
            </a:pPr>
            <a:endParaRPr lang="es-ES" altLang="es-ES" sz="1600" dirty="0">
              <a:latin typeface="Calibri" pitchFamily="34" charset="0"/>
            </a:endParaRPr>
          </a:p>
          <a:p>
            <a:pPr algn="ctr">
              <a:tabLst>
                <a:tab pos="180975" algn="l"/>
                <a:tab pos="539750" algn="l"/>
                <a:tab pos="900113" algn="l"/>
                <a:tab pos="1260475" algn="l"/>
                <a:tab pos="1620838" algn="l"/>
                <a:tab pos="1981200" algn="l"/>
                <a:tab pos="2339975" algn="l"/>
                <a:tab pos="2700338" algn="l"/>
                <a:tab pos="3060700" algn="l"/>
              </a:tabLst>
            </a:pPr>
            <a:endParaRPr lang="es-ES" altLang="es-ES" sz="1600" dirty="0">
              <a:latin typeface="Calibri" pitchFamily="34" charset="0"/>
            </a:endParaRPr>
          </a:p>
          <a:p>
            <a:pPr algn="ctr">
              <a:tabLst>
                <a:tab pos="180975" algn="l"/>
                <a:tab pos="539750" algn="l"/>
                <a:tab pos="900113" algn="l"/>
                <a:tab pos="1260475" algn="l"/>
                <a:tab pos="1620838" algn="l"/>
                <a:tab pos="1981200" algn="l"/>
                <a:tab pos="2339975" algn="l"/>
                <a:tab pos="2700338" algn="l"/>
                <a:tab pos="3060700" algn="l"/>
              </a:tabLst>
            </a:pPr>
            <a:r>
              <a:rPr lang="es-ES" altLang="es-ES" sz="1600" dirty="0">
                <a:latin typeface="Calibri" pitchFamily="34" charset="0"/>
              </a:rPr>
              <a:t>Tutores:</a:t>
            </a:r>
            <a:endParaRPr lang="es-ES" altLang="es-ES" sz="1600" dirty="0"/>
          </a:p>
          <a:p>
            <a:pPr algn="ctr">
              <a:tabLst>
                <a:tab pos="180975" algn="l"/>
                <a:tab pos="539750" algn="l"/>
                <a:tab pos="900113" algn="l"/>
                <a:tab pos="1260475" algn="l"/>
                <a:tab pos="1620838" algn="l"/>
                <a:tab pos="1981200" algn="l"/>
                <a:tab pos="2339975" algn="l"/>
                <a:tab pos="2700338" algn="l"/>
                <a:tab pos="3060700" algn="l"/>
              </a:tabLst>
            </a:pPr>
            <a:r>
              <a:rPr lang="es-ES" altLang="es-ES" sz="1600" b="1" dirty="0">
                <a:latin typeface="Calibri" pitchFamily="34" charset="0"/>
              </a:rPr>
              <a:t>Nombre del tutor/a de la US</a:t>
            </a:r>
          </a:p>
          <a:p>
            <a:pPr algn="ctr">
              <a:tabLst>
                <a:tab pos="180975" algn="l"/>
                <a:tab pos="539750" algn="l"/>
                <a:tab pos="900113" algn="l"/>
                <a:tab pos="1260475" algn="l"/>
                <a:tab pos="1620838" algn="l"/>
                <a:tab pos="1981200" algn="l"/>
                <a:tab pos="2339975" algn="l"/>
                <a:tab pos="2700338" algn="l"/>
                <a:tab pos="3060700" algn="l"/>
              </a:tabLst>
            </a:pPr>
            <a:r>
              <a:rPr lang="es-ES" altLang="es-ES" sz="1600" b="1" dirty="0">
                <a:latin typeface="Calibri" pitchFamily="34" charset="0"/>
              </a:rPr>
              <a:t>Nombre del tutor/a del Centro Educativo</a:t>
            </a:r>
            <a:endParaRPr lang="es-ES" altLang="es-ES" sz="1600" dirty="0"/>
          </a:p>
          <a:p>
            <a:pPr algn="ctr">
              <a:tabLst>
                <a:tab pos="180975" algn="l"/>
                <a:tab pos="539750" algn="l"/>
                <a:tab pos="900113" algn="l"/>
                <a:tab pos="1260475" algn="l"/>
                <a:tab pos="1620838" algn="l"/>
                <a:tab pos="1981200" algn="l"/>
                <a:tab pos="2339975" algn="l"/>
                <a:tab pos="2700338" algn="l"/>
                <a:tab pos="3060700" algn="l"/>
              </a:tabLst>
            </a:pPr>
            <a:endParaRPr lang="es-ES" altLang="es-ES" sz="1600" dirty="0">
              <a:latin typeface="Calibri" pitchFamily="34" charset="0"/>
            </a:endParaRPr>
          </a:p>
          <a:p>
            <a:pPr algn="ctr">
              <a:tabLst>
                <a:tab pos="180975" algn="l"/>
                <a:tab pos="539750" algn="l"/>
                <a:tab pos="900113" algn="l"/>
                <a:tab pos="1260475" algn="l"/>
                <a:tab pos="1620838" algn="l"/>
                <a:tab pos="1981200" algn="l"/>
                <a:tab pos="2339975" algn="l"/>
                <a:tab pos="2700338" algn="l"/>
                <a:tab pos="3060700" algn="l"/>
              </a:tabLst>
            </a:pPr>
            <a:endParaRPr lang="es-ES" altLang="es-ES" sz="1600" dirty="0">
              <a:latin typeface="Calibri" pitchFamily="34" charset="0"/>
            </a:endParaRPr>
          </a:p>
          <a:p>
            <a:pPr algn="ctr">
              <a:tabLst>
                <a:tab pos="180975" algn="l"/>
                <a:tab pos="539750" algn="l"/>
                <a:tab pos="900113" algn="l"/>
                <a:tab pos="1260475" algn="l"/>
                <a:tab pos="1620838" algn="l"/>
                <a:tab pos="1981200" algn="l"/>
                <a:tab pos="2339975" algn="l"/>
                <a:tab pos="2700338" algn="l"/>
                <a:tab pos="3060700" algn="l"/>
              </a:tabLst>
            </a:pPr>
            <a:endParaRPr lang="es-ES" altLang="es-ES" sz="1600" dirty="0">
              <a:latin typeface="Calibri" pitchFamily="34" charset="0"/>
            </a:endParaRPr>
          </a:p>
          <a:p>
            <a:pPr algn="ctr">
              <a:tabLst>
                <a:tab pos="180975" algn="l"/>
                <a:tab pos="539750" algn="l"/>
                <a:tab pos="900113" algn="l"/>
                <a:tab pos="1260475" algn="l"/>
                <a:tab pos="1620838" algn="l"/>
                <a:tab pos="1981200" algn="l"/>
                <a:tab pos="2339975" algn="l"/>
                <a:tab pos="2700338" algn="l"/>
                <a:tab pos="3060700" algn="l"/>
              </a:tabLst>
            </a:pPr>
            <a:r>
              <a:rPr lang="es-ES" altLang="es-ES" sz="1600" dirty="0">
                <a:latin typeface="Calibri" pitchFamily="34" charset="0"/>
              </a:rPr>
              <a:t>Especialidad ……………………. 			Sevilla, mayo de </a:t>
            </a:r>
            <a:r>
              <a:rPr lang="es-ES" altLang="es-ES" sz="1600" dirty="0" smtClean="0">
                <a:latin typeface="Calibri" pitchFamily="34" charset="0"/>
              </a:rPr>
              <a:t>2021</a:t>
            </a:r>
            <a:endParaRPr lang="es-ES" altLang="es-ES" sz="1600" dirty="0"/>
          </a:p>
        </p:txBody>
      </p:sp>
      <p:sp>
        <p:nvSpPr>
          <p:cNvPr id="17411" name="9 Rectángulo"/>
          <p:cNvSpPr>
            <a:spLocks noChangeArrowheads="1"/>
          </p:cNvSpPr>
          <p:nvPr/>
        </p:nvSpPr>
        <p:spPr bwMode="auto">
          <a:xfrm>
            <a:off x="3455988" y="1268413"/>
            <a:ext cx="4572000" cy="1200329"/>
          </a:xfrm>
          <a:prstGeom prst="rect">
            <a:avLst/>
          </a:prstGeom>
          <a:noFill/>
          <a:ln w="9525">
            <a:noFill/>
            <a:miter lim="800000"/>
            <a:headEnd/>
            <a:tailEnd/>
          </a:ln>
        </p:spPr>
        <p:txBody>
          <a:bodyPr>
            <a:spAutoFit/>
          </a:bodyPr>
          <a:lstStyle/>
          <a:p>
            <a:pPr algn="ctr" eaLnBrk="1" hangingPunct="1">
              <a:tabLst>
                <a:tab pos="180975" algn="l"/>
                <a:tab pos="539750" algn="l"/>
                <a:tab pos="900113" algn="l"/>
                <a:tab pos="1260475" algn="l"/>
                <a:tab pos="1620838" algn="l"/>
                <a:tab pos="1981200" algn="l"/>
                <a:tab pos="2339975" algn="l"/>
                <a:tab pos="2700338" algn="l"/>
                <a:tab pos="3060700" algn="l"/>
              </a:tabLst>
            </a:pPr>
            <a:r>
              <a:rPr lang="es-ES" altLang="es-ES" b="1" dirty="0">
                <a:latin typeface="Calibri" pitchFamily="34" charset="0"/>
              </a:rPr>
              <a:t>Máster Universitario en Profesorado de Educación Secundaria Obligatoria y Bachillerato, Formación Profesional y Enseñanza de Idiomas</a:t>
            </a:r>
            <a:endParaRPr lang="es-ES" altLang="es-ES" sz="1000" dirty="0"/>
          </a:p>
        </p:txBody>
      </p:sp>
      <p:sp>
        <p:nvSpPr>
          <p:cNvPr id="5" name="3 Título"/>
          <p:cNvSpPr>
            <a:spLocks noGrp="1"/>
          </p:cNvSpPr>
          <p:nvPr>
            <p:ph type="title"/>
          </p:nvPr>
        </p:nvSpPr>
        <p:spPr>
          <a:xfrm>
            <a:off x="395290" y="1700809"/>
            <a:ext cx="2520526" cy="3744416"/>
          </a:xfrm>
          <a:solidFill>
            <a:schemeClr val="bg2"/>
          </a:solidFill>
        </p:spPr>
        <p:txBody>
          <a:bodyPr rtlCol="0">
            <a:normAutofit fontScale="90000"/>
          </a:bodyPr>
          <a:lstStyle/>
          <a:p>
            <a:pPr algn="ctr" fontAlgn="auto">
              <a:spcAft>
                <a:spcPts val="0"/>
              </a:spcAft>
              <a:defRPr/>
            </a:pPr>
            <a:r>
              <a:rPr lang="es-ES" b="1" dirty="0" smtClean="0">
                <a:effectLst>
                  <a:outerShdw blurRad="38100" dist="38100" dir="2700000" algn="tl">
                    <a:srgbClr val="C0C0C0"/>
                  </a:outerShdw>
                </a:effectLst>
                <a:ea typeface="ＭＳ Ｐゴシック" pitchFamily="34" charset="-128"/>
              </a:rPr>
              <a:t> Portada  orientativ</a:t>
            </a:r>
            <a:r>
              <a:rPr lang="es-ES" b="1" dirty="0">
                <a:effectLst>
                  <a:outerShdw blurRad="38100" dist="38100" dir="2700000" algn="tl">
                    <a:srgbClr val="C0C0C0"/>
                  </a:outerShdw>
                </a:effectLst>
                <a:ea typeface="ＭＳ Ｐゴシック" pitchFamily="34" charset="-128"/>
              </a:rPr>
              <a:t>a</a:t>
            </a:r>
            <a:r>
              <a:rPr lang="es-ES" b="1" dirty="0" smtClean="0">
                <a:effectLst>
                  <a:outerShdw blurRad="38100" dist="38100" dir="2700000" algn="tl">
                    <a:srgbClr val="C0C0C0"/>
                  </a:outerShdw>
                </a:effectLst>
                <a:ea typeface="ＭＳ Ｐゴシック" pitchFamily="34" charset="-128"/>
              </a:rPr>
              <a:t> de la Memoria de Prácticas </a:t>
            </a:r>
            <a:endParaRPr lang="es-ES" dirty="0" smtClean="0">
              <a:effectLst>
                <a:outerShdw blurRad="38100" dist="38100" dir="2700000" algn="tl">
                  <a:srgbClr val="C0C0C0"/>
                </a:outerShdw>
              </a:effectLst>
              <a:ea typeface="ＭＳ Ｐゴシック" pitchFamily="34" charset="-128"/>
            </a:endParaRPr>
          </a:p>
        </p:txBody>
      </p:sp>
      <p:sp>
        <p:nvSpPr>
          <p:cNvPr id="6" name="5 Rectángulo"/>
          <p:cNvSpPr/>
          <p:nvPr/>
        </p:nvSpPr>
        <p:spPr>
          <a:xfrm>
            <a:off x="3059113" y="71439"/>
            <a:ext cx="5400675" cy="66706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60007" dist="200025" dir="15000000" sy="30000" kx="-1800000" algn="bl" rotWithShape="0">
                  <a:prstClr val="black">
                    <a:alpha val="32000"/>
                  </a:prstClr>
                </a:outerShdw>
              </a:effectLst>
            </a:endParaRPr>
          </a:p>
        </p:txBody>
      </p:sp>
      <p:pic>
        <p:nvPicPr>
          <p:cNvPr id="17414" name="Imagen 2"/>
          <p:cNvPicPr>
            <a:picLocks noChangeAspect="1"/>
          </p:cNvPicPr>
          <p:nvPr/>
        </p:nvPicPr>
        <p:blipFill>
          <a:blip r:embed="rId2" cstate="print"/>
          <a:srcRect/>
          <a:stretch>
            <a:fillRect/>
          </a:stretch>
        </p:blipFill>
        <p:spPr bwMode="auto">
          <a:xfrm>
            <a:off x="5292080" y="165100"/>
            <a:ext cx="1094433" cy="1009650"/>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fld id="{EE8D30BC-DFDD-4E42-9862-C12755A36EEE}" type="slidenum">
              <a:rPr lang="es-ES" altLang="es-ES" smtClean="0"/>
              <a:pPr/>
              <a:t>46</a:t>
            </a:fld>
            <a:endParaRPr lang="es-ES" altLang="es-E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Título"/>
          <p:cNvSpPr>
            <a:spLocks noGrp="1"/>
          </p:cNvSpPr>
          <p:nvPr>
            <p:ph type="title"/>
          </p:nvPr>
        </p:nvSpPr>
        <p:spPr>
          <a:xfrm>
            <a:off x="590549" y="215901"/>
            <a:ext cx="8229600" cy="765175"/>
          </a:xfrm>
        </p:spPr>
        <p:txBody>
          <a:bodyPr rtlCol="0">
            <a:normAutofit/>
          </a:bodyPr>
          <a:lstStyle/>
          <a:p>
            <a:pPr fontAlgn="auto">
              <a:spcAft>
                <a:spcPts val="0"/>
              </a:spcAft>
              <a:defRPr/>
            </a:pPr>
            <a:r>
              <a:rPr lang="es-ES" sz="3600" b="1" dirty="0">
                <a:solidFill>
                  <a:srgbClr val="002060"/>
                </a:solidFill>
                <a:effectLst>
                  <a:outerShdw blurRad="38100" dist="38100" dir="2700000" algn="tl">
                    <a:srgbClr val="000000">
                      <a:alpha val="43137"/>
                    </a:srgbClr>
                  </a:outerShdw>
                </a:effectLst>
              </a:rPr>
              <a:t>Aspectos </a:t>
            </a:r>
            <a:r>
              <a:rPr lang="es-ES" sz="3600" b="1" dirty="0" smtClean="0">
                <a:solidFill>
                  <a:srgbClr val="002060"/>
                </a:solidFill>
                <a:effectLst>
                  <a:outerShdw blurRad="38100" dist="38100" dir="2700000" algn="tl">
                    <a:srgbClr val="000000">
                      <a:alpha val="43137"/>
                    </a:srgbClr>
                  </a:outerShdw>
                </a:effectLst>
              </a:rPr>
              <a:t>formales de la memoria (1)</a:t>
            </a:r>
            <a:endParaRPr lang="es-ES" sz="3600" dirty="0">
              <a:solidFill>
                <a:srgbClr val="002060"/>
              </a:solidFill>
              <a:effectLst>
                <a:outerShdw blurRad="38100" dist="38100" dir="2700000" algn="tl">
                  <a:srgbClr val="000000">
                    <a:alpha val="43137"/>
                  </a:srgbClr>
                </a:outerShdw>
              </a:effectLst>
            </a:endParaRPr>
          </a:p>
        </p:txBody>
      </p:sp>
      <p:sp>
        <p:nvSpPr>
          <p:cNvPr id="18435" name="2 Marcador de contenido"/>
          <p:cNvSpPr>
            <a:spLocks noGrp="1"/>
          </p:cNvSpPr>
          <p:nvPr>
            <p:ph idx="1"/>
          </p:nvPr>
        </p:nvSpPr>
        <p:spPr bwMode="auto">
          <a:xfrm>
            <a:off x="468314" y="1052514"/>
            <a:ext cx="8351837" cy="5184775"/>
          </a:xfrm>
        </p:spPr>
        <p:txBody>
          <a:bodyPr wrap="square" numCol="1" anchor="t" anchorCtr="0" compatLnSpc="1">
            <a:prstTxWarp prst="textNoShape">
              <a:avLst/>
            </a:prstTxWarp>
          </a:bodyPr>
          <a:lstStyle/>
          <a:p>
            <a:pPr>
              <a:buFont typeface="Arial" charset="0"/>
              <a:buNone/>
            </a:pPr>
            <a:r>
              <a:rPr lang="es-ES" altLang="es-ES" sz="2600" b="1" u="sng" dirty="0" smtClean="0">
                <a:ea typeface="ＭＳ Ｐゴシック" pitchFamily="34" charset="-128"/>
                <a:cs typeface="Calibri" pitchFamily="34" charset="0"/>
              </a:rPr>
              <a:t>Presentación y entrega de la memoria:</a:t>
            </a:r>
          </a:p>
          <a:p>
            <a:pPr algn="just">
              <a:buFontTx/>
              <a:buChar char="-"/>
            </a:pPr>
            <a:r>
              <a:rPr lang="es-ES" altLang="es-ES" sz="2600" dirty="0" smtClean="0">
                <a:ea typeface="ＭＳ Ｐゴシック" pitchFamily="34" charset="-128"/>
                <a:cs typeface="Calibri" pitchFamily="34" charset="0"/>
              </a:rPr>
              <a:t>La </a:t>
            </a:r>
            <a:r>
              <a:rPr lang="es-ES" altLang="es-ES" sz="2600" b="1" dirty="0" smtClean="0">
                <a:ea typeface="ＭＳ Ｐゴシック" pitchFamily="34" charset="-128"/>
                <a:cs typeface="Calibri" pitchFamily="34" charset="0"/>
              </a:rPr>
              <a:t>portada </a:t>
            </a:r>
            <a:r>
              <a:rPr lang="es-ES" altLang="es-ES" sz="2600" dirty="0" smtClean="0">
                <a:ea typeface="ＭＳ Ｐゴシック" pitchFamily="34" charset="-128"/>
                <a:cs typeface="Calibri" pitchFamily="34" charset="0"/>
              </a:rPr>
              <a:t>contendrá: sello de la universidad, título del máster, especialidad, nombre del autor/a, nombre tutores y fecha de presentación. </a:t>
            </a:r>
          </a:p>
          <a:p>
            <a:pPr algn="just">
              <a:buFontTx/>
              <a:buChar char="-"/>
            </a:pPr>
            <a:r>
              <a:rPr lang="es-ES" altLang="es-ES" sz="2600" b="1" dirty="0" smtClean="0">
                <a:ea typeface="ＭＳ Ｐゴシック" pitchFamily="34" charset="-128"/>
                <a:cs typeface="Calibri" pitchFamily="34" charset="0"/>
              </a:rPr>
              <a:t>Extensión mínima </a:t>
            </a:r>
            <a:r>
              <a:rPr lang="es-ES" altLang="es-ES" sz="2600" dirty="0" smtClean="0">
                <a:ea typeface="ＭＳ Ｐゴシック" pitchFamily="34" charset="-128"/>
                <a:cs typeface="Calibri" pitchFamily="34" charset="0"/>
              </a:rPr>
              <a:t>del trabajo </a:t>
            </a:r>
            <a:r>
              <a:rPr lang="es-ES" altLang="es-ES" sz="2400" dirty="0" smtClean="0">
                <a:ea typeface="ＭＳ Ｐゴシック" pitchFamily="34" charset="-128"/>
                <a:cs typeface="Calibri" pitchFamily="34" charset="0"/>
              </a:rPr>
              <a:t>(sin contar anexos): </a:t>
            </a:r>
            <a:r>
              <a:rPr lang="es-ES" altLang="es-ES" sz="2600" b="1" dirty="0" smtClean="0">
                <a:ea typeface="ＭＳ Ｐゴシック" pitchFamily="34" charset="-128"/>
                <a:cs typeface="Calibri" pitchFamily="34" charset="0"/>
              </a:rPr>
              <a:t>20 folios</a:t>
            </a:r>
            <a:r>
              <a:rPr lang="es-ES" altLang="es-ES" sz="2600" dirty="0" smtClean="0">
                <a:ea typeface="ＭＳ Ｐゴシック" pitchFamily="34" charset="-128"/>
                <a:cs typeface="Calibri" pitchFamily="34" charset="0"/>
              </a:rPr>
              <a:t>. </a:t>
            </a:r>
          </a:p>
          <a:p>
            <a:pPr algn="just">
              <a:buFontTx/>
              <a:buChar char="-"/>
            </a:pPr>
            <a:r>
              <a:rPr lang="es-ES" altLang="es-ES" sz="2600" b="1" u="sng" dirty="0" smtClean="0">
                <a:ea typeface="ＭＳ Ｐゴシック" pitchFamily="34" charset="-128"/>
                <a:cs typeface="Calibri" pitchFamily="34" charset="0"/>
              </a:rPr>
              <a:t>Plazo máximo de entrega a tutores/as</a:t>
            </a:r>
            <a:r>
              <a:rPr lang="es-ES" altLang="es-ES" sz="2600" dirty="0" smtClean="0">
                <a:ea typeface="ＭＳ Ｐゴシック" pitchFamily="34" charset="-128"/>
                <a:cs typeface="Calibri" pitchFamily="34" charset="0"/>
              </a:rPr>
              <a:t>: </a:t>
            </a:r>
            <a:r>
              <a:rPr lang="es-ES" altLang="es-ES" sz="2600" b="1" dirty="0">
                <a:solidFill>
                  <a:srgbClr val="FF0000"/>
                </a:solidFill>
                <a:ea typeface="ＭＳ Ｐゴシック" pitchFamily="34" charset="-128"/>
                <a:cs typeface="Calibri" pitchFamily="34" charset="0"/>
              </a:rPr>
              <a:t>4</a:t>
            </a:r>
            <a:r>
              <a:rPr lang="es-ES" altLang="es-ES" sz="2600" b="1" dirty="0" smtClean="0">
                <a:solidFill>
                  <a:srgbClr val="FF0000"/>
                </a:solidFill>
                <a:ea typeface="ＭＳ Ｐゴシック" pitchFamily="34" charset="-128"/>
                <a:cs typeface="Calibri" pitchFamily="34" charset="0"/>
              </a:rPr>
              <a:t> junio de 2021</a:t>
            </a:r>
            <a:r>
              <a:rPr lang="es-ES" altLang="es-ES" sz="2600" dirty="0" smtClean="0">
                <a:solidFill>
                  <a:srgbClr val="FF0000"/>
                </a:solidFill>
                <a:ea typeface="ＭＳ Ｐゴシック" pitchFamily="34" charset="-128"/>
                <a:cs typeface="Calibri" pitchFamily="34" charset="0"/>
              </a:rPr>
              <a:t> </a:t>
            </a:r>
          </a:p>
          <a:p>
            <a:pPr marL="0" indent="0" algn="just">
              <a:buNone/>
            </a:pPr>
            <a:endParaRPr lang="es-ES" altLang="es-ES" sz="2600" dirty="0" smtClean="0">
              <a:ea typeface="ＭＳ Ｐゴシック" pitchFamily="34" charset="-128"/>
              <a:cs typeface="Calibri" pitchFamily="34" charset="0"/>
            </a:endParaRPr>
          </a:p>
          <a:p>
            <a:pPr>
              <a:buFont typeface="Wingdings 2" pitchFamily="18" charset="2"/>
              <a:buNone/>
            </a:pPr>
            <a:endParaRPr lang="es-ES" altLang="es-ES" sz="2600" dirty="0" smtClean="0">
              <a:ea typeface="ＭＳ Ｐゴシック" pitchFamily="34" charset="-128"/>
              <a:cs typeface="Calibri" pitchFamily="34" charset="0"/>
            </a:endParaRPr>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47</a:t>
            </a:fld>
            <a:endParaRPr lang="es-ES" altLang="es-E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3376"/>
            <a:ext cx="8661723" cy="935384"/>
          </a:xfrm>
        </p:spPr>
        <p:txBody>
          <a:bodyPr rtlCol="0">
            <a:noAutofit/>
          </a:bodyPr>
          <a:lstStyle/>
          <a:p>
            <a:pPr fontAlgn="auto">
              <a:spcAft>
                <a:spcPts val="0"/>
              </a:spcAft>
              <a:defRPr/>
            </a:pPr>
            <a:r>
              <a:rPr lang="es-ES" sz="3600" b="1" dirty="0" smtClean="0">
                <a:solidFill>
                  <a:srgbClr val="002060"/>
                </a:solidFill>
                <a:effectLst>
                  <a:outerShdw blurRad="38100" dist="38100" dir="2700000" algn="tl">
                    <a:srgbClr val="000000">
                      <a:alpha val="43137"/>
                    </a:srgbClr>
                  </a:outerShdw>
                </a:effectLst>
                <a:cs typeface="Calibri" pitchFamily="34" charset="0"/>
              </a:rPr>
              <a:t>Aspectos</a:t>
            </a:r>
            <a:r>
              <a:rPr lang="es-ES" sz="3600" b="1" dirty="0" smtClean="0">
                <a:solidFill>
                  <a:srgbClr val="002060"/>
                </a:solidFill>
                <a:effectLst>
                  <a:outerShdw blurRad="38100" dist="38100" dir="2700000" algn="tl">
                    <a:srgbClr val="000000">
                      <a:alpha val="43137"/>
                    </a:srgbClr>
                  </a:outerShdw>
                </a:effectLst>
              </a:rPr>
              <a:t> </a:t>
            </a:r>
            <a:r>
              <a:rPr lang="es-ES" sz="3600" b="1" dirty="0" smtClean="0">
                <a:solidFill>
                  <a:srgbClr val="002060"/>
                </a:solidFill>
                <a:effectLst>
                  <a:outerShdw blurRad="38100" dist="38100" dir="2700000" algn="tl">
                    <a:srgbClr val="000000">
                      <a:alpha val="43137"/>
                    </a:srgbClr>
                  </a:outerShdw>
                </a:effectLst>
                <a:cs typeface="Calibri" pitchFamily="34" charset="0"/>
              </a:rPr>
              <a:t>formales de la memoria (y 2. Fin)</a:t>
            </a:r>
            <a:endParaRPr lang="es-ES" sz="3600" dirty="0">
              <a:solidFill>
                <a:srgbClr val="002060"/>
              </a:solidFill>
              <a:effectLst>
                <a:outerShdw blurRad="38100" dist="38100" dir="2700000" algn="tl">
                  <a:srgbClr val="000000">
                    <a:alpha val="43137"/>
                  </a:srgbClr>
                </a:outerShdw>
              </a:effectLst>
              <a:cs typeface="Calibri" pitchFamily="34" charset="0"/>
            </a:endParaRPr>
          </a:p>
        </p:txBody>
      </p:sp>
      <p:sp>
        <p:nvSpPr>
          <p:cNvPr id="19459" name="2 Marcador de contenido"/>
          <p:cNvSpPr>
            <a:spLocks noGrp="1"/>
          </p:cNvSpPr>
          <p:nvPr>
            <p:ph idx="1"/>
          </p:nvPr>
        </p:nvSpPr>
        <p:spPr bwMode="auto">
          <a:xfrm>
            <a:off x="755651" y="1125539"/>
            <a:ext cx="8137525" cy="4967287"/>
          </a:xfrm>
        </p:spPr>
        <p:txBody>
          <a:bodyPr wrap="square" numCol="1" anchor="t" anchorCtr="0" compatLnSpc="1">
            <a:prstTxWarp prst="textNoShape">
              <a:avLst/>
            </a:prstTxWarp>
            <a:normAutofit/>
          </a:bodyPr>
          <a:lstStyle/>
          <a:p>
            <a:pPr algn="just">
              <a:buFont typeface="Arial" charset="0"/>
              <a:buNone/>
            </a:pPr>
            <a:endParaRPr lang="es-ES" altLang="es-ES" sz="2400" b="1" dirty="0" smtClean="0">
              <a:ea typeface="ＭＳ Ｐゴシック" pitchFamily="34" charset="-128"/>
            </a:endParaRPr>
          </a:p>
          <a:p>
            <a:pPr algn="just">
              <a:buFontTx/>
              <a:buChar char="-"/>
            </a:pPr>
            <a:r>
              <a:rPr lang="es-ES" altLang="es-ES" sz="2800" b="1" dirty="0" smtClean="0">
                <a:ea typeface="ＭＳ Ｐゴシック" pitchFamily="34" charset="-128"/>
              </a:rPr>
              <a:t>Sistema de citas doctrinales o bibliográficas: </a:t>
            </a:r>
            <a:r>
              <a:rPr lang="es-ES" altLang="es-ES" sz="2800" dirty="0" smtClean="0">
                <a:ea typeface="ＭＳ Ｐゴシック" pitchFamily="34" charset="-128"/>
              </a:rPr>
              <a:t>citas internas según normas APA u otras normas en especialidades que así lo exijan</a:t>
            </a:r>
            <a:r>
              <a:rPr lang="es-ES" altLang="es-ES" sz="2800" dirty="0">
                <a:ea typeface="ＭＳ Ｐゴシック" pitchFamily="34" charset="-128"/>
              </a:rPr>
              <a:t>. </a:t>
            </a:r>
            <a:r>
              <a:rPr lang="es-ES" altLang="es-ES" sz="2800" dirty="0" smtClean="0">
                <a:ea typeface="ＭＳ Ｐゴシック" pitchFamily="34" charset="-128"/>
              </a:rPr>
              <a:t>Guías, tutoriales y ejemplos sobre el estilo APA</a:t>
            </a:r>
          </a:p>
          <a:p>
            <a:pPr marL="0" indent="0" algn="ctr">
              <a:buNone/>
            </a:pPr>
            <a:r>
              <a:rPr lang="es-ES" altLang="es-ES" sz="2800" dirty="0" smtClean="0">
                <a:solidFill>
                  <a:srgbClr val="C00000"/>
                </a:solidFill>
                <a:ea typeface="ＭＳ Ｐゴシック" pitchFamily="34" charset="-128"/>
              </a:rPr>
              <a:t>http</a:t>
            </a:r>
            <a:r>
              <a:rPr lang="es-ES" altLang="es-ES" sz="2800" dirty="0">
                <a:solidFill>
                  <a:srgbClr val="C00000"/>
                </a:solidFill>
                <a:ea typeface="ＭＳ Ｐゴシック" pitchFamily="34" charset="-128"/>
              </a:rPr>
              <a:t>://guiasbus.us.es/bibliografiaycitas/apa</a:t>
            </a:r>
            <a:endParaRPr lang="es-ES" altLang="es-ES" sz="2800" dirty="0" smtClean="0">
              <a:solidFill>
                <a:srgbClr val="C00000"/>
              </a:solidFill>
              <a:ea typeface="ＭＳ Ｐゴシック" pitchFamily="34" charset="-128"/>
            </a:endParaRPr>
          </a:p>
          <a:p>
            <a:pPr algn="just">
              <a:buFontTx/>
              <a:buChar char="-"/>
            </a:pPr>
            <a:r>
              <a:rPr lang="es-ES" altLang="es-ES" sz="2800" dirty="0" smtClean="0">
                <a:ea typeface="ＭＳ Ｐゴシック" pitchFamily="34" charset="-128"/>
              </a:rPr>
              <a:t>Respetar, como es consustancial a este tipo de trabajos académicos, una </a:t>
            </a:r>
            <a:r>
              <a:rPr lang="es-ES" altLang="es-ES" sz="2800" b="1" dirty="0" smtClean="0">
                <a:ea typeface="ＭＳ Ｐゴシック" pitchFamily="34" charset="-128"/>
              </a:rPr>
              <a:t>redacción, ortografía y puntuación correctas</a:t>
            </a:r>
            <a:r>
              <a:rPr lang="es-ES" altLang="es-ES" sz="2800" dirty="0" smtClean="0">
                <a:ea typeface="ＭＳ Ｐゴシック" pitchFamily="34" charset="-128"/>
              </a:rPr>
              <a:t>. </a:t>
            </a:r>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48</a:t>
            </a:fld>
            <a:endParaRPr lang="es-ES" altLang="es-E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s-ES" altLang="es-ES" b="1" dirty="0" smtClean="0"/>
              <a:t>8. Horario de las prácticas, fechas a recordar, información y contactos</a:t>
            </a:r>
            <a:endParaRPr lang="es-ES" dirty="0"/>
          </a:p>
        </p:txBody>
      </p:sp>
      <p:sp>
        <p:nvSpPr>
          <p:cNvPr id="3" name="2 Marcador de contenido"/>
          <p:cNvSpPr>
            <a:spLocks noGrp="1"/>
          </p:cNvSpPr>
          <p:nvPr>
            <p:ph idx="1"/>
          </p:nvPr>
        </p:nvSpPr>
        <p:spPr>
          <a:xfrm>
            <a:off x="571473" y="1571612"/>
            <a:ext cx="7886700" cy="4351338"/>
          </a:xfrm>
        </p:spPr>
        <p:txBody>
          <a:bodyPr>
            <a:normAutofit fontScale="85000" lnSpcReduction="20000"/>
          </a:bodyPr>
          <a:lstStyle/>
          <a:p>
            <a:pPr>
              <a:buNone/>
            </a:pPr>
            <a:r>
              <a:rPr lang="es-ES" altLang="es-ES" sz="2400" b="1" dirty="0">
                <a:solidFill>
                  <a:srgbClr val="002060"/>
                </a:solidFill>
              </a:rPr>
              <a:t>7</a:t>
            </a:r>
            <a:r>
              <a:rPr lang="es-ES" altLang="es-ES" sz="2400" b="1" dirty="0" smtClean="0">
                <a:solidFill>
                  <a:srgbClr val="002060"/>
                </a:solidFill>
              </a:rPr>
              <a:t>.1 Horario de las prácticas</a:t>
            </a:r>
          </a:p>
          <a:p>
            <a:pPr algn="just">
              <a:buNone/>
            </a:pPr>
            <a:r>
              <a:rPr lang="es-ES" altLang="es-ES" sz="2400" dirty="0" smtClean="0"/>
              <a:t>	- No existe un horario homogéneo para su realización. </a:t>
            </a:r>
            <a:r>
              <a:rPr lang="es-ES" altLang="es-ES" sz="2400" b="1" u="sng" dirty="0" smtClean="0"/>
              <a:t>Es</a:t>
            </a:r>
            <a:r>
              <a:rPr lang="es-ES" altLang="es-ES" sz="2400" dirty="0" smtClean="0"/>
              <a:t> </a:t>
            </a:r>
            <a:r>
              <a:rPr lang="es-ES" altLang="es-ES" sz="2400" b="1" u="sng" dirty="0" smtClean="0"/>
              <a:t>el tutor profesional</a:t>
            </a:r>
            <a:r>
              <a:rPr lang="es-ES" altLang="es-ES" sz="2400" dirty="0" smtClean="0"/>
              <a:t> quien, después de oír a los alumnos, </a:t>
            </a:r>
            <a:r>
              <a:rPr lang="es-ES" altLang="es-ES" sz="2400" b="1" u="sng" dirty="0" smtClean="0"/>
              <a:t>fija el horario de las prácticas</a:t>
            </a:r>
            <a:r>
              <a:rPr lang="es-ES" altLang="es-ES" sz="2400" dirty="0" smtClean="0"/>
              <a:t>, de acuerdo con el horario general del centro y el suyo propio, y las fechas de comienzo y de finalización establecidas por la Coordinación de Prácticas del MAES. </a:t>
            </a:r>
          </a:p>
          <a:p>
            <a:pPr algn="just">
              <a:buNone/>
            </a:pPr>
            <a:r>
              <a:rPr lang="es-ES" altLang="es-ES" sz="2400" dirty="0" smtClean="0"/>
              <a:t>	- Es preciso tener en cuenta el horario de las clases teóricas del MAES a fin de evitar incompatibilidades.</a:t>
            </a:r>
          </a:p>
          <a:p>
            <a:pPr>
              <a:buNone/>
            </a:pPr>
            <a:r>
              <a:rPr lang="es-ES" altLang="es-ES" sz="2400" b="1" dirty="0">
                <a:solidFill>
                  <a:srgbClr val="002060"/>
                </a:solidFill>
              </a:rPr>
              <a:t>7</a:t>
            </a:r>
            <a:r>
              <a:rPr lang="es-ES" altLang="es-ES" sz="2400" b="1" dirty="0" smtClean="0">
                <a:solidFill>
                  <a:srgbClr val="002060"/>
                </a:solidFill>
              </a:rPr>
              <a:t>.2 Fecha límite para la finalización de las prácticas:</a:t>
            </a:r>
          </a:p>
          <a:p>
            <a:pPr algn="just">
              <a:buNone/>
            </a:pPr>
            <a:r>
              <a:rPr lang="es-ES" altLang="es-ES" sz="2400" b="1" dirty="0" smtClean="0">
                <a:solidFill>
                  <a:srgbClr val="002060"/>
                </a:solidFill>
              </a:rPr>
              <a:t>	 </a:t>
            </a:r>
            <a:r>
              <a:rPr lang="es-ES" altLang="es-ES" sz="2400" b="1" dirty="0" smtClean="0">
                <a:solidFill>
                  <a:srgbClr val="FF0000"/>
                </a:solidFill>
              </a:rPr>
              <a:t>28 de mayo de 2021</a:t>
            </a:r>
            <a:endParaRPr lang="es-ES" altLang="es-ES" sz="2400" dirty="0" smtClean="0"/>
          </a:p>
          <a:p>
            <a:pPr algn="just">
              <a:buNone/>
            </a:pPr>
            <a:r>
              <a:rPr lang="es-ES" altLang="es-ES" sz="2400" b="1" dirty="0" smtClean="0">
                <a:solidFill>
                  <a:srgbClr val="002060"/>
                </a:solidFill>
              </a:rPr>
              <a:t>7.3 Entrega de las Memorias de Prácticas</a:t>
            </a:r>
          </a:p>
          <a:p>
            <a:pPr>
              <a:buNone/>
            </a:pPr>
            <a:r>
              <a:rPr lang="es-ES" altLang="es-ES" sz="2400" b="1" dirty="0" smtClean="0">
                <a:solidFill>
                  <a:srgbClr val="002060"/>
                </a:solidFill>
              </a:rPr>
              <a:t>	</a:t>
            </a:r>
            <a:r>
              <a:rPr lang="es-ES" altLang="es-ES" sz="2400" dirty="0" smtClean="0"/>
              <a:t>Antes del </a:t>
            </a:r>
            <a:r>
              <a:rPr lang="es-ES" altLang="es-ES" sz="2400" b="1" dirty="0">
                <a:solidFill>
                  <a:srgbClr val="FF0000"/>
                </a:solidFill>
              </a:rPr>
              <a:t>4</a:t>
            </a:r>
            <a:r>
              <a:rPr lang="es-ES" altLang="es-ES" sz="2400" b="1" dirty="0" smtClean="0">
                <a:solidFill>
                  <a:srgbClr val="FF0000"/>
                </a:solidFill>
              </a:rPr>
              <a:t> de junio de 2021</a:t>
            </a:r>
            <a:r>
              <a:rPr lang="es-ES" altLang="es-ES" sz="2400" b="1" dirty="0" smtClean="0">
                <a:solidFill>
                  <a:srgbClr val="002060"/>
                </a:solidFill>
              </a:rPr>
              <a:t>, </a:t>
            </a:r>
            <a:r>
              <a:rPr lang="es-ES" altLang="es-ES" sz="2400" dirty="0" smtClean="0"/>
              <a:t>dos copias: una a cada tutor.</a:t>
            </a:r>
          </a:p>
          <a:p>
            <a:pPr>
              <a:buNone/>
            </a:pPr>
            <a:r>
              <a:rPr lang="es-ES" altLang="es-ES" sz="2400" b="1" dirty="0">
                <a:solidFill>
                  <a:srgbClr val="002060"/>
                </a:solidFill>
              </a:rPr>
              <a:t>7</a:t>
            </a:r>
            <a:r>
              <a:rPr lang="es-ES" altLang="es-ES" sz="2400" b="1" dirty="0" smtClean="0">
                <a:solidFill>
                  <a:srgbClr val="002060"/>
                </a:solidFill>
              </a:rPr>
              <a:t>.4 Entrega, por parte de los tutores profesionales, de las fichas de evaluación y las fichas de seguimiento de las prácticas</a:t>
            </a:r>
            <a:r>
              <a:rPr lang="es-ES" altLang="es-ES" sz="2400" dirty="0" smtClean="0"/>
              <a:t>. </a:t>
            </a:r>
          </a:p>
          <a:p>
            <a:pPr>
              <a:buNone/>
            </a:pPr>
            <a:r>
              <a:rPr lang="es-ES" altLang="es-ES" sz="2400" dirty="0" smtClean="0"/>
              <a:t>Antes del </a:t>
            </a:r>
            <a:r>
              <a:rPr lang="es-ES" altLang="es-ES" sz="2400" b="1" dirty="0">
                <a:solidFill>
                  <a:srgbClr val="FF0000"/>
                </a:solidFill>
              </a:rPr>
              <a:t>7</a:t>
            </a:r>
            <a:r>
              <a:rPr lang="es-ES" altLang="es-ES" sz="2400" b="1" dirty="0" smtClean="0">
                <a:solidFill>
                  <a:srgbClr val="FF0000"/>
                </a:solidFill>
              </a:rPr>
              <a:t> de junio de 2021</a:t>
            </a:r>
            <a:r>
              <a:rPr lang="es-ES" altLang="es-ES" sz="2400" dirty="0" smtClean="0"/>
              <a:t>, enviar a la Coordinación de Prácticas.</a:t>
            </a:r>
          </a:p>
          <a:p>
            <a:pPr>
              <a:buNone/>
            </a:pPr>
            <a:endParaRPr lang="es-ES" altLang="es-ES" sz="2400" dirty="0" smtClean="0"/>
          </a:p>
          <a:p>
            <a:pPr>
              <a:buNone/>
            </a:pPr>
            <a:endParaRPr lang="es-ES" altLang="es-ES" sz="2400" dirty="0" smtClean="0"/>
          </a:p>
          <a:p>
            <a:endParaRPr lang="es-ES" dirty="0"/>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49</a:t>
            </a:fld>
            <a:endParaRPr lang="es-ES" alt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C00000"/>
          </a:solidFill>
        </p:spPr>
        <p:txBody>
          <a:bodyPr>
            <a:normAutofit/>
          </a:bodyPr>
          <a:lstStyle/>
          <a:p>
            <a:r>
              <a:rPr lang="es-ES" dirty="0" smtClean="0">
                <a:solidFill>
                  <a:schemeClr val="bg1"/>
                </a:solidFill>
              </a:rPr>
              <a:t>Las prácticas externas del MAES</a:t>
            </a:r>
            <a:endParaRPr lang="es-ES" dirty="0">
              <a:solidFill>
                <a:schemeClr val="bg1"/>
              </a:solidFill>
            </a:endParaRPr>
          </a:p>
        </p:txBody>
      </p:sp>
      <p:sp>
        <p:nvSpPr>
          <p:cNvPr id="3" name="2 Marcador de contenido"/>
          <p:cNvSpPr>
            <a:spLocks noGrp="1"/>
          </p:cNvSpPr>
          <p:nvPr>
            <p:ph idx="1"/>
          </p:nvPr>
        </p:nvSpPr>
        <p:spPr>
          <a:solidFill>
            <a:schemeClr val="accent3">
              <a:lumMod val="20000"/>
              <a:lumOff val="80000"/>
            </a:schemeClr>
          </a:solidFill>
        </p:spPr>
        <p:txBody>
          <a:bodyPr>
            <a:normAutofit fontScale="62500" lnSpcReduction="20000"/>
          </a:bodyPr>
          <a:lstStyle/>
          <a:p>
            <a:pPr marL="514350" indent="-514350" algn="just">
              <a:buFont typeface="+mj-lt"/>
              <a:buAutoNum type="arabicPeriod"/>
            </a:pPr>
            <a:r>
              <a:rPr lang="es-ES" b="1" dirty="0" smtClean="0"/>
              <a:t>Marco normativo de las prácticas externas del MAES de la US.</a:t>
            </a:r>
          </a:p>
          <a:p>
            <a:pPr marL="514350" indent="-514350" algn="just">
              <a:buFont typeface="+mj-lt"/>
              <a:buAutoNum type="arabicPeriod"/>
            </a:pPr>
            <a:r>
              <a:rPr lang="es-ES" b="1" dirty="0" smtClean="0"/>
              <a:t>Calendario del </a:t>
            </a:r>
            <a:r>
              <a:rPr lang="es-ES" b="1" dirty="0" err="1"/>
              <a:t>P</a:t>
            </a:r>
            <a:r>
              <a:rPr lang="es-ES" b="1" dirty="0" err="1" smtClean="0"/>
              <a:t>rácticum</a:t>
            </a:r>
            <a:r>
              <a:rPr lang="es-ES" b="1" dirty="0" smtClean="0"/>
              <a:t> 2020/2021</a:t>
            </a:r>
          </a:p>
          <a:p>
            <a:pPr marL="514350" indent="-514350" algn="just">
              <a:buFont typeface="+mj-lt"/>
              <a:buAutoNum type="arabicPeriod"/>
            </a:pPr>
            <a:r>
              <a:rPr lang="es-ES" b="1" dirty="0" smtClean="0"/>
              <a:t>La asignatura de prácticas externas del MAES en la estructura de los estudios. El módulo Prácticum y la temporalización de las prácticas.</a:t>
            </a:r>
          </a:p>
          <a:p>
            <a:pPr marL="514350" indent="-514350" algn="just">
              <a:buFont typeface="+mj-lt"/>
              <a:buAutoNum type="arabicPeriod"/>
            </a:pPr>
            <a:r>
              <a:rPr lang="es-ES" b="1" dirty="0" smtClean="0"/>
              <a:t>El acta de selección (credencial</a:t>
            </a:r>
            <a:r>
              <a:rPr lang="es-ES" b="1" dirty="0"/>
              <a:t>). El contacto previo del estudiante con el </a:t>
            </a:r>
            <a:r>
              <a:rPr lang="es-ES" b="1" dirty="0" smtClean="0"/>
              <a:t>tutor académico de la </a:t>
            </a:r>
            <a:r>
              <a:rPr lang="es-ES" b="1" dirty="0" err="1" smtClean="0"/>
              <a:t>US</a:t>
            </a:r>
            <a:r>
              <a:rPr lang="es-ES" b="1" dirty="0" smtClean="0"/>
              <a:t> y con el centro educativo de prácticas; su presentación </a:t>
            </a:r>
            <a:r>
              <a:rPr lang="es-ES" b="1" dirty="0"/>
              <a:t>en el centro</a:t>
            </a:r>
            <a:r>
              <a:rPr lang="es-ES" b="1" dirty="0" smtClean="0"/>
              <a:t>.</a:t>
            </a:r>
          </a:p>
          <a:p>
            <a:pPr marL="514350" indent="-514350" algn="just">
              <a:buFont typeface="+mj-lt"/>
              <a:buAutoNum type="arabicPeriod"/>
            </a:pPr>
            <a:r>
              <a:rPr lang="es-ES" b="1" dirty="0" smtClean="0"/>
              <a:t>La Guía de Prácticas para la realización y evaluación de las prácticas externas del MAES (2020/21). Las competencias del módulo </a:t>
            </a:r>
            <a:r>
              <a:rPr lang="es-ES" b="1" dirty="0" err="1" smtClean="0"/>
              <a:t>prácticum</a:t>
            </a:r>
            <a:r>
              <a:rPr lang="es-ES" b="1" dirty="0" smtClean="0"/>
              <a:t>, los objetivos de las prácticas y las propuestas de actividades formativas. </a:t>
            </a:r>
          </a:p>
          <a:p>
            <a:pPr marL="514350" indent="-514350" algn="just">
              <a:buFont typeface="+mj-lt"/>
              <a:buAutoNum type="arabicPeriod"/>
            </a:pPr>
            <a:r>
              <a:rPr lang="es-ES" b="1" dirty="0" smtClean="0"/>
              <a:t>Los Criterios de Evaluación, los Anexos I y II y el documento de autoevaluación-encuesta de satisfacción.</a:t>
            </a:r>
          </a:p>
          <a:p>
            <a:pPr marL="514350" indent="-514350" algn="just">
              <a:buFont typeface="+mj-lt"/>
              <a:buAutoNum type="arabicPeriod"/>
            </a:pPr>
            <a:r>
              <a:rPr lang="es-ES" b="1" dirty="0" smtClean="0"/>
              <a:t>La Memoria de Prácticas.</a:t>
            </a:r>
          </a:p>
          <a:p>
            <a:pPr marL="514350" indent="-514350" algn="just">
              <a:buFont typeface="+mj-lt"/>
              <a:buAutoNum type="arabicPeriod"/>
            </a:pPr>
            <a:r>
              <a:rPr lang="es-ES" b="1" dirty="0" smtClean="0"/>
              <a:t>Horario de las prácticas, fechas a recordar, información y contactos.</a:t>
            </a:r>
            <a:endParaRPr lang="es-ES" b="1" dirty="0"/>
          </a:p>
        </p:txBody>
      </p:sp>
      <p:sp>
        <p:nvSpPr>
          <p:cNvPr id="4" name="3 Marcador de número de diapositiva"/>
          <p:cNvSpPr>
            <a:spLocks noGrp="1"/>
          </p:cNvSpPr>
          <p:nvPr>
            <p:ph type="sldNum" sz="quarter" idx="12"/>
          </p:nvPr>
        </p:nvSpPr>
        <p:spPr/>
        <p:txBody>
          <a:bodyPr/>
          <a:lstStyle/>
          <a:p>
            <a:fld id="{4322D376-7629-4C9F-886F-9A81B1F3C1E5}" type="slidenum">
              <a:rPr lang="es-ES" smtClean="0"/>
              <a:pPr/>
              <a:t>5</a:t>
            </a:fld>
            <a:endParaRPr lang="es-E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C00000"/>
          </a:solidFill>
        </p:spPr>
        <p:txBody>
          <a:bodyPr>
            <a:normAutofit/>
          </a:bodyPr>
          <a:lstStyle/>
          <a:p>
            <a:r>
              <a:rPr lang="es-ES" dirty="0" smtClean="0">
                <a:solidFill>
                  <a:schemeClr val="bg1"/>
                </a:solidFill>
              </a:rPr>
              <a:t>El Trabajo Fin de Máster (TFM)</a:t>
            </a:r>
            <a:endParaRPr lang="es-ES" dirty="0">
              <a:solidFill>
                <a:schemeClr val="bg1"/>
              </a:solidFill>
            </a:endParaRPr>
          </a:p>
        </p:txBody>
      </p:sp>
      <p:sp>
        <p:nvSpPr>
          <p:cNvPr id="3" name="2 Marcador de contenido"/>
          <p:cNvSpPr>
            <a:spLocks noGrp="1"/>
          </p:cNvSpPr>
          <p:nvPr>
            <p:ph idx="1"/>
          </p:nvPr>
        </p:nvSpPr>
        <p:spPr>
          <a:solidFill>
            <a:schemeClr val="accent3">
              <a:lumMod val="20000"/>
              <a:lumOff val="80000"/>
            </a:schemeClr>
          </a:solidFill>
        </p:spPr>
        <p:txBody>
          <a:bodyPr>
            <a:normAutofit fontScale="85000" lnSpcReduction="20000"/>
          </a:bodyPr>
          <a:lstStyle/>
          <a:p>
            <a:pPr marL="0" indent="0" algn="just">
              <a:buNone/>
            </a:pPr>
            <a:r>
              <a:rPr lang="es-ES" b="1" dirty="0" smtClean="0"/>
              <a:t>El Trabajo Fin de Máster (TFM)</a:t>
            </a:r>
          </a:p>
          <a:p>
            <a:pPr marL="914400" lvl="1" indent="-514350" algn="just">
              <a:buFont typeface="+mj-lt"/>
              <a:buAutoNum type="arabicPeriod"/>
            </a:pPr>
            <a:r>
              <a:rPr lang="es-ES" b="1" dirty="0" smtClean="0"/>
              <a:t>¿Qué es el TFM?</a:t>
            </a:r>
          </a:p>
          <a:p>
            <a:pPr marL="914400" lvl="1" indent="-514350" algn="just">
              <a:buFont typeface="+mj-lt"/>
              <a:buAutoNum type="arabicPeriod"/>
            </a:pPr>
            <a:r>
              <a:rPr lang="es-ES" b="1" dirty="0" smtClean="0"/>
              <a:t>Tipología de TFM</a:t>
            </a:r>
          </a:p>
          <a:p>
            <a:pPr marL="1314450" lvl="2" indent="-514350" algn="just">
              <a:buFont typeface="+mj-lt"/>
              <a:buAutoNum type="arabicPeriod"/>
            </a:pPr>
            <a:r>
              <a:rPr lang="es-ES" b="1" dirty="0" smtClean="0"/>
              <a:t>Todas las especialidades del MAES (excepto la de OE)</a:t>
            </a:r>
          </a:p>
          <a:p>
            <a:pPr marL="1314450" lvl="2" indent="-514350" algn="just">
              <a:buFont typeface="+mj-lt"/>
              <a:buAutoNum type="arabicPeriod"/>
            </a:pPr>
            <a:r>
              <a:rPr lang="es-ES" b="1" dirty="0" smtClean="0"/>
              <a:t>Orientación Educativa</a:t>
            </a:r>
          </a:p>
          <a:p>
            <a:pPr marL="914400" lvl="1" indent="-514350" algn="just">
              <a:buFont typeface="+mj-lt"/>
              <a:buAutoNum type="arabicPeriod"/>
            </a:pPr>
            <a:r>
              <a:rPr lang="es-ES" b="1" dirty="0" smtClean="0"/>
              <a:t>Cuestiones básicas sobre el TFM</a:t>
            </a:r>
          </a:p>
          <a:p>
            <a:pPr marL="914400" lvl="1" indent="-514350" algn="just">
              <a:buFont typeface="+mj-lt"/>
              <a:buAutoNum type="arabicPeriod"/>
            </a:pPr>
            <a:r>
              <a:rPr lang="es-ES" b="1" dirty="0" smtClean="0"/>
              <a:t>Convocatorias TFM</a:t>
            </a:r>
          </a:p>
          <a:p>
            <a:pPr marL="914400" lvl="1" indent="-514350" algn="just">
              <a:buFont typeface="+mj-lt"/>
              <a:buAutoNum type="arabicPeriod"/>
            </a:pPr>
            <a:r>
              <a:rPr lang="es-ES" b="1" dirty="0" smtClean="0"/>
              <a:t>Plazos de entrega del TFM</a:t>
            </a:r>
          </a:p>
          <a:p>
            <a:pPr marL="914400" lvl="1" indent="-514350" algn="just">
              <a:buFont typeface="+mj-lt"/>
              <a:buAutoNum type="arabicPeriod"/>
            </a:pPr>
            <a:r>
              <a:rPr lang="es-ES" b="1" dirty="0" smtClean="0"/>
              <a:t>Fechas de lectura y defensa del TFM</a:t>
            </a:r>
          </a:p>
          <a:p>
            <a:pPr marL="914400" lvl="1" indent="-514350" algn="just">
              <a:buFont typeface="+mj-lt"/>
              <a:buAutoNum type="arabicPeriod"/>
            </a:pPr>
            <a:r>
              <a:rPr lang="es-ES" b="1" dirty="0" smtClean="0"/>
              <a:t>Evaluación del TFM</a:t>
            </a:r>
          </a:p>
          <a:p>
            <a:pPr marL="914400" lvl="1" indent="-514350" algn="just">
              <a:buFont typeface="+mj-lt"/>
              <a:buAutoNum type="arabicPeriod"/>
            </a:pPr>
            <a:r>
              <a:rPr lang="es-ES" b="1" dirty="0" smtClean="0"/>
              <a:t>Criterios de evaluación del TFM</a:t>
            </a:r>
          </a:p>
          <a:p>
            <a:pPr marL="914400" lvl="1" indent="-514350" algn="just">
              <a:buFont typeface="+mj-lt"/>
              <a:buAutoNum type="arabicPeriod"/>
            </a:pPr>
            <a:r>
              <a:rPr lang="es-ES" b="1" dirty="0" smtClean="0"/>
              <a:t>Solicitud de Tutor de TFM a través de plataforma online</a:t>
            </a:r>
          </a:p>
          <a:p>
            <a:pPr marL="400050" lvl="1" indent="0" algn="just">
              <a:buNone/>
            </a:pPr>
            <a:endParaRPr lang="es-ES" b="1" dirty="0" smtClean="0"/>
          </a:p>
        </p:txBody>
      </p:sp>
      <p:sp>
        <p:nvSpPr>
          <p:cNvPr id="4" name="3 Marcador de número de diapositiva"/>
          <p:cNvSpPr>
            <a:spLocks noGrp="1"/>
          </p:cNvSpPr>
          <p:nvPr>
            <p:ph type="sldNum" sz="quarter" idx="12"/>
          </p:nvPr>
        </p:nvSpPr>
        <p:spPr/>
        <p:txBody>
          <a:bodyPr/>
          <a:lstStyle/>
          <a:p>
            <a:fld id="{4322D376-7629-4C9F-886F-9A81B1F3C1E5}" type="slidenum">
              <a:rPr lang="es-ES" smtClean="0"/>
              <a:pPr/>
              <a:t>50</a:t>
            </a:fld>
            <a:endParaRPr lang="es-ES"/>
          </a:p>
        </p:txBody>
      </p:sp>
    </p:spTree>
    <p:extLst>
      <p:ext uri="{BB962C8B-B14F-4D97-AF65-F5344CB8AC3E}">
        <p14:creationId xmlns:p14="http://schemas.microsoft.com/office/powerpoint/2010/main" val="18264811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91020" y="274638"/>
            <a:ext cx="8638022" cy="1143000"/>
          </a:xfrm>
          <a:solidFill>
            <a:schemeClr val="accent1">
              <a:lumMod val="75000"/>
            </a:schemeClr>
          </a:solidFill>
        </p:spPr>
        <p:txBody>
          <a:bodyPr/>
          <a:lstStyle/>
          <a:p>
            <a:r>
              <a:rPr lang="es-ES" dirty="0" smtClean="0">
                <a:solidFill>
                  <a:srgbClr val="FFFFFF"/>
                </a:solidFill>
              </a:rPr>
              <a:t>¿QUÉ ES EL TFM ?     </a:t>
            </a:r>
            <a:endParaRPr lang="es-ES" dirty="0">
              <a:solidFill>
                <a:srgbClr val="FFFFFF"/>
              </a:solidFill>
            </a:endParaRPr>
          </a:p>
        </p:txBody>
      </p:sp>
      <p:graphicFrame>
        <p:nvGraphicFramePr>
          <p:cNvPr id="3" name="Diagrama 2"/>
          <p:cNvGraphicFramePr/>
          <p:nvPr>
            <p:extLst>
              <p:ext uri="{D42A27DB-BD31-4B8C-83A1-F6EECF244321}">
                <p14:modId xmlns:p14="http://schemas.microsoft.com/office/powerpoint/2010/main" val="256042413"/>
              </p:ext>
            </p:extLst>
          </p:nvPr>
        </p:nvGraphicFramePr>
        <p:xfrm>
          <a:off x="651488" y="2780928"/>
          <a:ext cx="8492512" cy="1815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p:cNvSpPr txBox="1">
            <a:spLocks/>
          </p:cNvSpPr>
          <p:nvPr/>
        </p:nvSpPr>
        <p:spPr>
          <a:xfrm>
            <a:off x="436530" y="4832562"/>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u="sng" dirty="0" smtClean="0"/>
              <a:t>NO ES </a:t>
            </a:r>
            <a:r>
              <a:rPr lang="es-ES" dirty="0" smtClean="0"/>
              <a:t>una repetición de la Memoria de Prácticas     </a:t>
            </a:r>
            <a:endParaRPr lang="es-ES" dirty="0"/>
          </a:p>
        </p:txBody>
      </p:sp>
      <p:sp>
        <p:nvSpPr>
          <p:cNvPr id="4" name="Rectángulo 3"/>
          <p:cNvSpPr/>
          <p:nvPr/>
        </p:nvSpPr>
        <p:spPr>
          <a:xfrm>
            <a:off x="727190" y="1630764"/>
            <a:ext cx="8173466" cy="646331"/>
          </a:xfrm>
          <a:prstGeom prst="rect">
            <a:avLst/>
          </a:prstGeom>
        </p:spPr>
        <p:txBody>
          <a:bodyPr wrap="square">
            <a:spAutoFit/>
          </a:bodyPr>
          <a:lstStyle/>
          <a:p>
            <a:r>
              <a:rPr lang="es-ES" dirty="0">
                <a:solidFill>
                  <a:srgbClr val="333333"/>
                </a:solidFill>
                <a:latin typeface="Helvetica Neue"/>
              </a:rPr>
              <a:t>El Trabajo Final de Máster (TFM), es </a:t>
            </a:r>
            <a:r>
              <a:rPr lang="es-ES" dirty="0" smtClean="0">
                <a:solidFill>
                  <a:srgbClr val="333333"/>
                </a:solidFill>
                <a:latin typeface="Helvetica Neue"/>
              </a:rPr>
              <a:t>una asignatura </a:t>
            </a:r>
            <a:r>
              <a:rPr lang="es-ES" dirty="0">
                <a:solidFill>
                  <a:srgbClr val="333333"/>
                </a:solidFill>
                <a:latin typeface="Helvetica Neue"/>
              </a:rPr>
              <a:t>obligatoria constituida por 6 créditos ECTS, lo que corresponde a 150 horas de trabajo académico.</a:t>
            </a:r>
            <a:endParaRPr lang="es-ES" dirty="0"/>
          </a:p>
        </p:txBody>
      </p:sp>
    </p:spTree>
    <p:extLst>
      <p:ext uri="{BB962C8B-B14F-4D97-AF65-F5344CB8AC3E}">
        <p14:creationId xmlns:p14="http://schemas.microsoft.com/office/powerpoint/2010/main" val="34346557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B8A7F3B0-8A15-4091-BC9F-90448F89E6A5}" type="slidenum">
              <a:rPr lang="es-ES" smtClean="0"/>
              <a:pPr/>
              <a:t>52</a:t>
            </a:fld>
            <a:endParaRPr lang="es-ES"/>
          </a:p>
        </p:txBody>
      </p:sp>
      <p:sp>
        <p:nvSpPr>
          <p:cNvPr id="3" name="Rectángulo 2"/>
          <p:cNvSpPr/>
          <p:nvPr/>
        </p:nvSpPr>
        <p:spPr>
          <a:xfrm>
            <a:off x="755576" y="1595960"/>
            <a:ext cx="7848872" cy="4247317"/>
          </a:xfrm>
          <a:prstGeom prst="rect">
            <a:avLst/>
          </a:prstGeom>
        </p:spPr>
        <p:txBody>
          <a:bodyPr wrap="square">
            <a:spAutoFit/>
          </a:bodyPr>
          <a:lstStyle/>
          <a:p>
            <a:pPr algn="just"/>
            <a:r>
              <a:rPr lang="es-ES" dirty="0">
                <a:solidFill>
                  <a:srgbClr val="333333"/>
                </a:solidFill>
                <a:latin typeface="Helvetica Neue"/>
              </a:rPr>
              <a:t>En el contexto de este Máster, esta asignatura permite valorar, para cada estudiante, la capacidad para la docencia a nivel de </a:t>
            </a:r>
            <a:r>
              <a:rPr lang="es-ES" dirty="0" smtClean="0">
                <a:solidFill>
                  <a:srgbClr val="333333"/>
                </a:solidFill>
                <a:latin typeface="Helvetica Neue"/>
              </a:rPr>
              <a:t>ESO, Bachillerato, Formación Profesional y Enseñanza de Idiomas. </a:t>
            </a:r>
            <a:r>
              <a:rPr lang="es-ES" dirty="0">
                <a:solidFill>
                  <a:srgbClr val="333333"/>
                </a:solidFill>
                <a:latin typeface="Helvetica Neue"/>
              </a:rPr>
              <a:t>En este sentido, supone mostrar que se han adquirido las competencias que indica la normativa, principalmente la Orden ECI/385/2007,  de 27 de </a:t>
            </a:r>
            <a:r>
              <a:rPr lang="es-ES" dirty="0" smtClean="0">
                <a:solidFill>
                  <a:srgbClr val="333333"/>
                </a:solidFill>
                <a:latin typeface="Helvetica Neue"/>
              </a:rPr>
              <a:t>diciembre. </a:t>
            </a:r>
          </a:p>
          <a:p>
            <a:pPr algn="just"/>
            <a:r>
              <a:rPr lang="es-ES" dirty="0">
                <a:solidFill>
                  <a:srgbClr val="333333"/>
                </a:solidFill>
                <a:latin typeface="Helvetica Neue"/>
              </a:rPr>
              <a:t/>
            </a:r>
            <a:br>
              <a:rPr lang="es-ES" dirty="0">
                <a:solidFill>
                  <a:srgbClr val="333333"/>
                </a:solidFill>
                <a:latin typeface="Helvetica Neue"/>
              </a:rPr>
            </a:br>
            <a:r>
              <a:rPr lang="es-ES" dirty="0">
                <a:solidFill>
                  <a:srgbClr val="333333"/>
                </a:solidFill>
                <a:latin typeface="Helvetica Neue"/>
              </a:rPr>
              <a:t>Desde este  planteamiento, supone mostrar aspectos fundamentales en la labor docente, como:</a:t>
            </a:r>
          </a:p>
          <a:p>
            <a:pPr>
              <a:buFont typeface="Arial" panose="020B0604020202020204" pitchFamily="34" charset="0"/>
              <a:buChar char="•"/>
            </a:pPr>
            <a:r>
              <a:rPr lang="es-ES" dirty="0">
                <a:solidFill>
                  <a:srgbClr val="333333"/>
                </a:solidFill>
                <a:latin typeface="Helvetica Neue"/>
              </a:rPr>
              <a:t>Capacidad de transmisión de conocimientos,</a:t>
            </a:r>
          </a:p>
          <a:p>
            <a:pPr>
              <a:buFont typeface="Arial" panose="020B0604020202020204" pitchFamily="34" charset="0"/>
              <a:buChar char="•"/>
            </a:pPr>
            <a:r>
              <a:rPr lang="es-ES" dirty="0">
                <a:solidFill>
                  <a:srgbClr val="333333"/>
                </a:solidFill>
                <a:latin typeface="Helvetica Neue"/>
              </a:rPr>
              <a:t>Capacidad de motivación a los estudiantes,</a:t>
            </a:r>
          </a:p>
          <a:p>
            <a:pPr>
              <a:buFont typeface="Arial" panose="020B0604020202020204" pitchFamily="34" charset="0"/>
              <a:buChar char="•"/>
            </a:pPr>
            <a:r>
              <a:rPr lang="es-ES" dirty="0">
                <a:solidFill>
                  <a:srgbClr val="333333"/>
                </a:solidFill>
                <a:latin typeface="Helvetica Neue"/>
              </a:rPr>
              <a:t>Capacidad de mejora continua en la práctica docente,</a:t>
            </a:r>
          </a:p>
          <a:p>
            <a:pPr>
              <a:buFont typeface="Arial" panose="020B0604020202020204" pitchFamily="34" charset="0"/>
              <a:buChar char="•"/>
            </a:pPr>
            <a:r>
              <a:rPr lang="es-ES" dirty="0">
                <a:solidFill>
                  <a:srgbClr val="333333"/>
                </a:solidFill>
                <a:latin typeface="Helvetica Neue"/>
              </a:rPr>
              <a:t>Capacidad de innovación en la labor docente,</a:t>
            </a:r>
          </a:p>
          <a:p>
            <a:pPr>
              <a:buFont typeface="Arial" panose="020B0604020202020204" pitchFamily="34" charset="0"/>
              <a:buChar char="•"/>
            </a:pPr>
            <a:r>
              <a:rPr lang="es-ES" dirty="0">
                <a:solidFill>
                  <a:srgbClr val="333333"/>
                </a:solidFill>
                <a:latin typeface="Helvetica Neue"/>
              </a:rPr>
              <a:t>Capacidad de planificación y adaptación,</a:t>
            </a:r>
          </a:p>
          <a:p>
            <a:pPr>
              <a:buFont typeface="Arial" panose="020B0604020202020204" pitchFamily="34" charset="0"/>
              <a:buChar char="•"/>
            </a:pPr>
            <a:r>
              <a:rPr lang="es-ES" dirty="0">
                <a:solidFill>
                  <a:srgbClr val="333333"/>
                </a:solidFill>
                <a:latin typeface="Helvetica Neue"/>
              </a:rPr>
              <a:t>Capacidad de argumentar, analizar y contrastar diferentes propuestas docentes.</a:t>
            </a:r>
            <a:endParaRPr lang="es-ES" b="0" i="0" dirty="0">
              <a:solidFill>
                <a:srgbClr val="333333"/>
              </a:solidFill>
              <a:effectLst/>
              <a:latin typeface="Helvetica Neue"/>
            </a:endParaRPr>
          </a:p>
        </p:txBody>
      </p:sp>
      <p:sp>
        <p:nvSpPr>
          <p:cNvPr id="4" name="Título 1"/>
          <p:cNvSpPr txBox="1">
            <a:spLocks/>
          </p:cNvSpPr>
          <p:nvPr/>
        </p:nvSpPr>
        <p:spPr>
          <a:xfrm>
            <a:off x="361001" y="196423"/>
            <a:ext cx="8638022" cy="1143000"/>
          </a:xfrm>
          <a:prstGeom prst="rect">
            <a:avLst/>
          </a:prstGeom>
          <a:solidFill>
            <a:schemeClr val="accent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solidFill>
                  <a:srgbClr val="FFFFFF"/>
                </a:solidFill>
              </a:rPr>
              <a:t>¿QUÉ ES EL TFM ?     </a:t>
            </a:r>
            <a:endParaRPr lang="es-ES" dirty="0">
              <a:solidFill>
                <a:srgbClr val="FFFFFF"/>
              </a:solidFill>
            </a:endParaRPr>
          </a:p>
        </p:txBody>
      </p:sp>
    </p:spTree>
    <p:extLst>
      <p:ext uri="{BB962C8B-B14F-4D97-AF65-F5344CB8AC3E}">
        <p14:creationId xmlns:p14="http://schemas.microsoft.com/office/powerpoint/2010/main" val="565847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28650" y="365125"/>
            <a:ext cx="7886700" cy="1119659"/>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t>Guías de TFM</a:t>
            </a:r>
            <a:endParaRPr lang="es-ES" dirty="0"/>
          </a:p>
        </p:txBody>
      </p:sp>
      <p:graphicFrame>
        <p:nvGraphicFramePr>
          <p:cNvPr id="3" name="Diagrama 2"/>
          <p:cNvGraphicFramePr/>
          <p:nvPr>
            <p:extLst/>
          </p:nvPr>
        </p:nvGraphicFramePr>
        <p:xfrm>
          <a:off x="1524000" y="1396999"/>
          <a:ext cx="7325672" cy="4887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79842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03767" y="244660"/>
            <a:ext cx="6587648" cy="707886"/>
          </a:xfrm>
          <a:prstGeom prst="rect">
            <a:avLst/>
          </a:prstGeom>
          <a:solidFill>
            <a:schemeClr val="tx2">
              <a:lumMod val="75000"/>
            </a:schemeClr>
          </a:solidFill>
        </p:spPr>
        <p:txBody>
          <a:bodyPr wrap="square" rtlCol="0">
            <a:spAutoFit/>
          </a:bodyPr>
          <a:lstStyle/>
          <a:p>
            <a:pPr algn="ctr"/>
            <a:r>
              <a:rPr lang="es-ES" sz="4000" dirty="0" smtClean="0">
                <a:solidFill>
                  <a:srgbClr val="FFFFFF"/>
                </a:solidFill>
              </a:rPr>
              <a:t>CUESTIONES BÁSICAS</a:t>
            </a:r>
            <a:endParaRPr lang="es-ES" sz="4000" dirty="0">
              <a:solidFill>
                <a:srgbClr val="FFFFFF"/>
              </a:solidFill>
            </a:endParaRPr>
          </a:p>
        </p:txBody>
      </p:sp>
      <p:sp>
        <p:nvSpPr>
          <p:cNvPr id="3" name="CuadroTexto 2"/>
          <p:cNvSpPr txBox="1"/>
          <p:nvPr/>
        </p:nvSpPr>
        <p:spPr>
          <a:xfrm>
            <a:off x="674638" y="1270061"/>
            <a:ext cx="8016295" cy="4524315"/>
          </a:xfrm>
          <a:prstGeom prst="rect">
            <a:avLst/>
          </a:prstGeom>
          <a:solidFill>
            <a:schemeClr val="accent1">
              <a:lumMod val="20000"/>
              <a:lumOff val="80000"/>
            </a:schemeClr>
          </a:solidFill>
        </p:spPr>
        <p:txBody>
          <a:bodyPr wrap="square" rtlCol="0">
            <a:spAutoFit/>
          </a:bodyPr>
          <a:lstStyle/>
          <a:p>
            <a:pPr marL="285750" indent="-285750">
              <a:buFontTx/>
              <a:buChar char="-"/>
            </a:pPr>
            <a:r>
              <a:rPr lang="es-ES" sz="2400" dirty="0" smtClean="0"/>
              <a:t>Trabajo individual</a:t>
            </a:r>
          </a:p>
          <a:p>
            <a:pPr marL="285750" indent="-285750">
              <a:buFontTx/>
              <a:buChar char="-"/>
            </a:pPr>
            <a:r>
              <a:rPr lang="es-ES" sz="2400" dirty="0" smtClean="0"/>
              <a:t>Tutor</a:t>
            </a:r>
          </a:p>
          <a:p>
            <a:pPr marL="285750" indent="-285750">
              <a:buFontTx/>
              <a:buChar char="-"/>
            </a:pPr>
            <a:r>
              <a:rPr lang="es-ES" sz="2400" dirty="0" smtClean="0"/>
              <a:t>Tema en función de la especialidad cursada</a:t>
            </a:r>
          </a:p>
          <a:p>
            <a:pPr marL="285750" indent="-285750">
              <a:buFontTx/>
              <a:buChar char="-"/>
            </a:pPr>
            <a:r>
              <a:rPr lang="es-ES" sz="2400" dirty="0" smtClean="0"/>
              <a:t>El TFM NO es una reproducción de la Memoria de prácticas</a:t>
            </a:r>
          </a:p>
          <a:p>
            <a:pPr marL="285750" indent="-285750">
              <a:buFontTx/>
              <a:buChar char="-"/>
            </a:pPr>
            <a:r>
              <a:rPr lang="es-ES" sz="2400" dirty="0" smtClean="0"/>
              <a:t>Requisitos formales</a:t>
            </a:r>
          </a:p>
          <a:p>
            <a:r>
              <a:rPr lang="es-ES" sz="2400" dirty="0" smtClean="0"/>
              <a:t>	</a:t>
            </a:r>
            <a:r>
              <a:rPr lang="es-ES" sz="2400" dirty="0"/>
              <a:t>Í</a:t>
            </a:r>
            <a:r>
              <a:rPr lang="es-ES" sz="2400" dirty="0" smtClean="0"/>
              <a:t>ndice</a:t>
            </a:r>
          </a:p>
          <a:p>
            <a:r>
              <a:rPr lang="es-ES" sz="2400" dirty="0"/>
              <a:t>	</a:t>
            </a:r>
            <a:r>
              <a:rPr lang="es-ES" sz="2400" dirty="0" smtClean="0"/>
              <a:t>Resumen y palabras claves</a:t>
            </a:r>
          </a:p>
          <a:p>
            <a:r>
              <a:rPr lang="es-ES" sz="2400" dirty="0"/>
              <a:t>	</a:t>
            </a:r>
            <a:r>
              <a:rPr lang="es-ES" sz="2400" dirty="0" smtClean="0"/>
              <a:t>Extensión: de 60 a 80 páginas</a:t>
            </a:r>
          </a:p>
          <a:p>
            <a:r>
              <a:rPr lang="es-ES" sz="2400" dirty="0"/>
              <a:t>	</a:t>
            </a:r>
            <a:r>
              <a:rPr lang="es-ES" sz="2400" dirty="0" smtClean="0"/>
              <a:t>Tipo de letra, fuente e interlineado</a:t>
            </a:r>
          </a:p>
          <a:p>
            <a:r>
              <a:rPr lang="es-ES" sz="2400" dirty="0"/>
              <a:t>	</a:t>
            </a:r>
            <a:r>
              <a:rPr lang="es-ES" sz="2400" dirty="0" smtClean="0"/>
              <a:t>Citas Normas APA</a:t>
            </a:r>
          </a:p>
          <a:p>
            <a:r>
              <a:rPr lang="es-ES" sz="2400" dirty="0" smtClean="0"/>
              <a:t>- Se recomienda una atenta lectura de la GUÍA DE TFM</a:t>
            </a:r>
          </a:p>
          <a:p>
            <a:pPr marL="285750" indent="-285750">
              <a:buFontTx/>
              <a:buChar char="-"/>
            </a:pPr>
            <a:endParaRPr lang="es-ES" sz="2400" dirty="0"/>
          </a:p>
        </p:txBody>
      </p:sp>
    </p:spTree>
    <p:extLst>
      <p:ext uri="{BB962C8B-B14F-4D97-AF65-F5344CB8AC3E}">
        <p14:creationId xmlns:p14="http://schemas.microsoft.com/office/powerpoint/2010/main" val="16785934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00100" y="1518940"/>
            <a:ext cx="7886700" cy="4976894"/>
          </a:xfrm>
        </p:spPr>
        <p:txBody>
          <a:bodyPr>
            <a:noAutofit/>
          </a:bodyPr>
          <a:lstStyle/>
          <a:p>
            <a:pPr algn="just">
              <a:buFontTx/>
              <a:buChar char="-"/>
            </a:pPr>
            <a:endParaRPr lang="es-ES" sz="2000" b="1" dirty="0" smtClean="0"/>
          </a:p>
          <a:p>
            <a:pPr lvl="6" algn="just"/>
            <a:r>
              <a:rPr lang="es-ES" b="1" dirty="0" smtClean="0">
                <a:solidFill>
                  <a:srgbClr val="C00000"/>
                </a:solidFill>
              </a:rPr>
              <a:t> junio</a:t>
            </a:r>
            <a:endParaRPr lang="es-ES" b="1" dirty="0"/>
          </a:p>
          <a:p>
            <a:pPr algn="just">
              <a:buFontTx/>
              <a:buChar char="-"/>
            </a:pPr>
            <a:endParaRPr lang="es-ES" sz="2000" b="1" dirty="0" smtClean="0"/>
          </a:p>
          <a:p>
            <a:pPr algn="just">
              <a:buFontTx/>
              <a:buChar char="-"/>
            </a:pPr>
            <a:r>
              <a:rPr lang="es-ES" sz="2000" b="1" dirty="0" smtClean="0"/>
              <a:t>Dos convocatorias</a:t>
            </a:r>
            <a:r>
              <a:rPr lang="es-ES" sz="2000" dirty="0" smtClean="0"/>
              <a:t>:       </a:t>
            </a:r>
            <a:endParaRPr lang="es-ES" sz="2000" b="1" dirty="0">
              <a:solidFill>
                <a:srgbClr val="C00000"/>
              </a:solidFill>
            </a:endParaRPr>
          </a:p>
          <a:p>
            <a:pPr lvl="6" algn="just"/>
            <a:r>
              <a:rPr lang="es-ES" b="1" dirty="0" smtClean="0">
                <a:solidFill>
                  <a:srgbClr val="C00000"/>
                </a:solidFill>
              </a:rPr>
              <a:t>septiembre</a:t>
            </a:r>
            <a:endParaRPr lang="es-ES" dirty="0" smtClean="0"/>
          </a:p>
          <a:p>
            <a:pPr marL="0" indent="0" algn="just">
              <a:buNone/>
            </a:pPr>
            <a:endParaRPr lang="es-ES" sz="2000" dirty="0"/>
          </a:p>
          <a:p>
            <a:pPr algn="just">
              <a:buFontTx/>
              <a:buChar char="-"/>
            </a:pPr>
            <a:r>
              <a:rPr lang="es-ES" sz="2000" dirty="0" smtClean="0"/>
              <a:t>La convocatoria </a:t>
            </a:r>
            <a:r>
              <a:rPr lang="es-ES" sz="2000" dirty="0"/>
              <a:t>de septiembre puede prorrogarse </a:t>
            </a:r>
            <a:r>
              <a:rPr lang="es-ES" sz="2000" dirty="0" smtClean="0"/>
              <a:t>a la convocatoria de finales de noviembre o principio de diciembre. </a:t>
            </a:r>
          </a:p>
          <a:p>
            <a:pPr algn="just">
              <a:buFontTx/>
              <a:buChar char="-"/>
            </a:pPr>
            <a:r>
              <a:rPr lang="es-ES" sz="2000" dirty="0" smtClean="0"/>
              <a:t>El alumnado se puede presentar en cada convocatoria una sola vez. </a:t>
            </a:r>
          </a:p>
          <a:p>
            <a:pPr algn="just">
              <a:buFontTx/>
              <a:buChar char="-"/>
            </a:pPr>
            <a:r>
              <a:rPr lang="es-ES" sz="2000" dirty="0" smtClean="0"/>
              <a:t>Los alumnos acogidos a la </a:t>
            </a:r>
            <a:r>
              <a:rPr lang="es-ES" sz="2000" b="1" dirty="0" smtClean="0"/>
              <a:t>prórroga de la convocatoria de septiembre </a:t>
            </a:r>
            <a:r>
              <a:rPr lang="es-ES" sz="2000" dirty="0" smtClean="0"/>
              <a:t>deberán abonar, en el plazo indicado en las normas de matrícula para continuación de estudios, en la Secretaria de la Unidad de Máster Oficial, los importes de Seguro Escolar, en su caso, y la expedición de la Tarjeta de Identidad como alumno MAES de la US.</a:t>
            </a:r>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55</a:t>
            </a:fld>
            <a:endParaRPr lang="es-ES" altLang="es-ES"/>
          </a:p>
        </p:txBody>
      </p:sp>
      <p:sp>
        <p:nvSpPr>
          <p:cNvPr id="5" name="4 CuadroTexto"/>
          <p:cNvSpPr txBox="1"/>
          <p:nvPr/>
        </p:nvSpPr>
        <p:spPr>
          <a:xfrm>
            <a:off x="2401518" y="586043"/>
            <a:ext cx="4597075" cy="523220"/>
          </a:xfrm>
          <a:prstGeom prst="rect">
            <a:avLst/>
          </a:prstGeom>
          <a:solidFill>
            <a:schemeClr val="tx1"/>
          </a:solidFill>
        </p:spPr>
        <p:txBody>
          <a:bodyPr wrap="square" rtlCol="0">
            <a:spAutoFit/>
          </a:bodyPr>
          <a:lstStyle/>
          <a:p>
            <a:pPr algn="ctr"/>
            <a:r>
              <a:rPr lang="es-ES" sz="2800" b="1" dirty="0" smtClean="0">
                <a:solidFill>
                  <a:srgbClr val="FFFFFF"/>
                </a:solidFill>
              </a:rPr>
              <a:t>CONVOCATORIAS</a:t>
            </a:r>
            <a:endParaRPr lang="es-ES" sz="2800" b="1" dirty="0">
              <a:solidFill>
                <a:srgbClr val="FFFFFF"/>
              </a:solidFill>
            </a:endParaRPr>
          </a:p>
        </p:txBody>
      </p:sp>
      <p:sp>
        <p:nvSpPr>
          <p:cNvPr id="2" name="Abrir llave 1"/>
          <p:cNvSpPr/>
          <p:nvPr/>
        </p:nvSpPr>
        <p:spPr>
          <a:xfrm>
            <a:off x="3347864" y="1844824"/>
            <a:ext cx="189735" cy="15121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12763978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8834"/>
            <a:ext cx="8229600" cy="2765635"/>
          </a:xfrm>
          <a:solidFill>
            <a:srgbClr val="DCE6F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ormAutofit fontScale="85000" lnSpcReduction="20000"/>
          </a:bodyPr>
          <a:lstStyle/>
          <a:p>
            <a:pPr algn="ctr">
              <a:buNone/>
            </a:pPr>
            <a:endParaRPr lang="es-ES" b="1" u="sng" dirty="0" smtClean="0">
              <a:solidFill>
                <a:schemeClr val="tx2">
                  <a:lumMod val="75000"/>
                </a:schemeClr>
              </a:solidFill>
            </a:endParaRPr>
          </a:p>
          <a:p>
            <a:pPr algn="ctr">
              <a:buNone/>
            </a:pPr>
            <a:r>
              <a:rPr lang="es-ES" b="1" u="sng" dirty="0" smtClean="0">
                <a:solidFill>
                  <a:schemeClr val="tx2">
                    <a:lumMod val="75000"/>
                  </a:schemeClr>
                </a:solidFill>
              </a:rPr>
              <a:t>PLAZOS</a:t>
            </a:r>
            <a:endParaRPr lang="es-ES" b="1" u="sng" dirty="0" smtClean="0">
              <a:solidFill>
                <a:schemeClr val="bg1"/>
              </a:solidFill>
            </a:endParaRPr>
          </a:p>
          <a:p>
            <a:r>
              <a:rPr lang="es-ES" dirty="0" smtClean="0">
                <a:solidFill>
                  <a:schemeClr val="tx2">
                    <a:lumMod val="50000"/>
                  </a:schemeClr>
                </a:solidFill>
              </a:rPr>
              <a:t>Convocatoria de Junio: </a:t>
            </a:r>
            <a:r>
              <a:rPr lang="es-ES" b="1" dirty="0" smtClean="0">
                <a:solidFill>
                  <a:schemeClr val="tx2">
                    <a:lumMod val="50000"/>
                  </a:schemeClr>
                </a:solidFill>
              </a:rPr>
              <a:t>del 7 al 18 de junio de 2021 </a:t>
            </a:r>
            <a:r>
              <a:rPr lang="es-ES" dirty="0" smtClean="0">
                <a:solidFill>
                  <a:schemeClr val="tx2">
                    <a:lumMod val="50000"/>
                  </a:schemeClr>
                </a:solidFill>
              </a:rPr>
              <a:t>(ambos inclusive)</a:t>
            </a:r>
          </a:p>
          <a:p>
            <a:r>
              <a:rPr lang="es-ES" dirty="0" smtClean="0">
                <a:solidFill>
                  <a:schemeClr val="tx2">
                    <a:lumMod val="50000"/>
                  </a:schemeClr>
                </a:solidFill>
              </a:rPr>
              <a:t>Convocatoria de Septiembre: </a:t>
            </a:r>
            <a:r>
              <a:rPr lang="es-ES" b="1" dirty="0" smtClean="0">
                <a:solidFill>
                  <a:schemeClr val="tx2">
                    <a:lumMod val="50000"/>
                  </a:schemeClr>
                </a:solidFill>
              </a:rPr>
              <a:t>del 3 al </a:t>
            </a:r>
            <a:r>
              <a:rPr lang="es-ES" b="1" dirty="0">
                <a:solidFill>
                  <a:schemeClr val="tx2">
                    <a:lumMod val="50000"/>
                  </a:schemeClr>
                </a:solidFill>
              </a:rPr>
              <a:t>9</a:t>
            </a:r>
            <a:r>
              <a:rPr lang="es-ES" b="1" dirty="0" smtClean="0">
                <a:solidFill>
                  <a:schemeClr val="tx2">
                    <a:lumMod val="50000"/>
                  </a:schemeClr>
                </a:solidFill>
              </a:rPr>
              <a:t> de septiembre de 2021 </a:t>
            </a:r>
            <a:r>
              <a:rPr lang="es-ES" dirty="0" smtClean="0">
                <a:solidFill>
                  <a:schemeClr val="tx2">
                    <a:lumMod val="50000"/>
                  </a:schemeClr>
                </a:solidFill>
              </a:rPr>
              <a:t>(ambos inclusive)</a:t>
            </a:r>
          </a:p>
          <a:p>
            <a:r>
              <a:rPr lang="es-ES" dirty="0" smtClean="0">
                <a:solidFill>
                  <a:schemeClr val="tx2">
                    <a:lumMod val="50000"/>
                  </a:schemeClr>
                </a:solidFill>
              </a:rPr>
              <a:t>Prórroga de noviembre/diciembre: </a:t>
            </a:r>
            <a:r>
              <a:rPr lang="es-ES" dirty="0" smtClean="0">
                <a:solidFill>
                  <a:srgbClr val="FF0000"/>
                </a:solidFill>
              </a:rPr>
              <a:t>Por determinar</a:t>
            </a:r>
          </a:p>
          <a:p>
            <a:pPr>
              <a:buNone/>
            </a:pPr>
            <a:endParaRPr lang="es-ES" dirty="0">
              <a:solidFill>
                <a:schemeClr val="tx2">
                  <a:lumMod val="50000"/>
                </a:schemeClr>
              </a:solidFill>
            </a:endParaRPr>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56</a:t>
            </a:fld>
            <a:endParaRPr lang="es-ES" altLang="es-ES"/>
          </a:p>
        </p:txBody>
      </p:sp>
      <p:sp>
        <p:nvSpPr>
          <p:cNvPr id="6" name="Título 5"/>
          <p:cNvSpPr>
            <a:spLocks noGrp="1"/>
          </p:cNvSpPr>
          <p:nvPr>
            <p:ph type="title"/>
          </p:nvPr>
        </p:nvSpPr>
        <p:spPr/>
        <p:txBody>
          <a:bodyPr/>
          <a:lstStyle/>
          <a:p>
            <a:endParaRPr lang="es-ES"/>
          </a:p>
        </p:txBody>
      </p:sp>
      <p:sp>
        <p:nvSpPr>
          <p:cNvPr id="7" name="1 Título"/>
          <p:cNvSpPr txBox="1">
            <a:spLocks/>
          </p:cNvSpPr>
          <p:nvPr/>
        </p:nvSpPr>
        <p:spPr>
          <a:xfrm>
            <a:off x="457200" y="218531"/>
            <a:ext cx="8229600" cy="1143000"/>
          </a:xfrm>
          <a:prstGeom prst="rect">
            <a:avLst/>
          </a:prstGeom>
          <a:solidFill>
            <a:schemeClr val="accent2"/>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800" b="1" dirty="0" smtClean="0">
                <a:solidFill>
                  <a:srgbClr val="FFFFFF"/>
                </a:solidFill>
              </a:rPr>
              <a:t> ENTREGA TFM</a:t>
            </a:r>
            <a:endParaRPr lang="es-ES" sz="2800" dirty="0">
              <a:solidFill>
                <a:srgbClr val="FFFFFF"/>
              </a:solidFill>
            </a:endParaRPr>
          </a:p>
        </p:txBody>
      </p:sp>
      <p:sp>
        <p:nvSpPr>
          <p:cNvPr id="8" name="Marcador de contenido 4"/>
          <p:cNvSpPr txBox="1">
            <a:spLocks/>
          </p:cNvSpPr>
          <p:nvPr/>
        </p:nvSpPr>
        <p:spPr>
          <a:xfrm>
            <a:off x="549798" y="4457838"/>
            <a:ext cx="8229600" cy="1376506"/>
          </a:xfrm>
          <a:prstGeom prst="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r>
              <a:rPr lang="es-ES" dirty="0" smtClean="0"/>
              <a:t> Plataforma virtual</a:t>
            </a:r>
          </a:p>
          <a:p>
            <a:endParaRPr lang="es-ES" dirty="0"/>
          </a:p>
        </p:txBody>
      </p:sp>
    </p:spTree>
    <p:extLst>
      <p:ext uri="{BB962C8B-B14F-4D97-AF65-F5344CB8AC3E}">
        <p14:creationId xmlns:p14="http://schemas.microsoft.com/office/powerpoint/2010/main" val="16808912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p:cNvSpPr txBox="1">
            <a:spLocks/>
          </p:cNvSpPr>
          <p:nvPr/>
        </p:nvSpPr>
        <p:spPr>
          <a:xfrm>
            <a:off x="457200" y="274638"/>
            <a:ext cx="8229600" cy="929274"/>
          </a:xfrm>
          <a:prstGeom prst="rect">
            <a:avLst/>
          </a:prstGeom>
          <a:solidFill>
            <a:srgbClr val="C0504D"/>
          </a:solid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solidFill>
                  <a:schemeClr val="bg1"/>
                </a:solidFill>
              </a:rPr>
              <a:t>Fechas Defensa del TFM	</a:t>
            </a:r>
            <a:endParaRPr lang="es-ES" dirty="0">
              <a:solidFill>
                <a:schemeClr val="bg1"/>
              </a:solidFill>
            </a:endParaRPr>
          </a:p>
        </p:txBody>
      </p:sp>
      <p:sp>
        <p:nvSpPr>
          <p:cNvPr id="3" name="CuadroTexto 2"/>
          <p:cNvSpPr txBox="1"/>
          <p:nvPr/>
        </p:nvSpPr>
        <p:spPr>
          <a:xfrm>
            <a:off x="840267" y="2143228"/>
            <a:ext cx="7764181" cy="461665"/>
          </a:xfrm>
          <a:prstGeom prst="rect">
            <a:avLst/>
          </a:prstGeom>
          <a:solidFill>
            <a:schemeClr val="accent1">
              <a:lumMod val="20000"/>
              <a:lumOff val="80000"/>
            </a:schemeClr>
          </a:solidFill>
        </p:spPr>
        <p:txBody>
          <a:bodyPr wrap="square" rtlCol="0">
            <a:spAutoFit/>
          </a:bodyPr>
          <a:lstStyle/>
          <a:p>
            <a:r>
              <a:rPr lang="es-ES" sz="2400" dirty="0" smtClean="0"/>
              <a:t>Convocatoria de </a:t>
            </a:r>
            <a:r>
              <a:rPr lang="es-ES" sz="2400" b="1" dirty="0" smtClean="0"/>
              <a:t>Junio</a:t>
            </a:r>
            <a:r>
              <a:rPr lang="es-ES" sz="2400" dirty="0" smtClean="0"/>
              <a:t>: </a:t>
            </a:r>
            <a:r>
              <a:rPr lang="es-ES" sz="2400" dirty="0"/>
              <a:t> </a:t>
            </a:r>
            <a:r>
              <a:rPr lang="es-ES" sz="2400" dirty="0" smtClean="0"/>
              <a:t>del 8 al 14 de julio de 2021</a:t>
            </a:r>
            <a:endParaRPr lang="es-ES" sz="2400" dirty="0"/>
          </a:p>
        </p:txBody>
      </p:sp>
      <p:sp>
        <p:nvSpPr>
          <p:cNvPr id="4" name="CuadroTexto 3"/>
          <p:cNvSpPr txBox="1"/>
          <p:nvPr/>
        </p:nvSpPr>
        <p:spPr>
          <a:xfrm>
            <a:off x="840267" y="3248174"/>
            <a:ext cx="7764181" cy="1569660"/>
          </a:xfrm>
          <a:prstGeom prst="rect">
            <a:avLst/>
          </a:prstGeom>
          <a:solidFill>
            <a:srgbClr val="DCE6F2"/>
          </a:solidFill>
        </p:spPr>
        <p:txBody>
          <a:bodyPr wrap="square" rtlCol="0">
            <a:spAutoFit/>
          </a:bodyPr>
          <a:lstStyle/>
          <a:p>
            <a:r>
              <a:rPr lang="es-ES" sz="2400" dirty="0" smtClean="0"/>
              <a:t>Convocatoria de </a:t>
            </a:r>
            <a:r>
              <a:rPr lang="es-ES" sz="2400" b="1" dirty="0" smtClean="0"/>
              <a:t>septiembre</a:t>
            </a:r>
            <a:r>
              <a:rPr lang="es-ES" sz="2400" dirty="0" smtClean="0"/>
              <a:t>: 27 al 30 de septiembre de 2021</a:t>
            </a:r>
          </a:p>
          <a:p>
            <a:endParaRPr lang="es-ES" sz="2400" dirty="0"/>
          </a:p>
          <a:p>
            <a:r>
              <a:rPr lang="es-ES" sz="2400" dirty="0" smtClean="0"/>
              <a:t>Convocatoria prórroga septiembre (</a:t>
            </a:r>
            <a:r>
              <a:rPr lang="es-ES" sz="2400" b="1" dirty="0" smtClean="0"/>
              <a:t>noviembre/diciembre</a:t>
            </a:r>
            <a:r>
              <a:rPr lang="es-ES" sz="2400" dirty="0" smtClean="0"/>
              <a:t>): </a:t>
            </a:r>
            <a:r>
              <a:rPr lang="es-ES" sz="2400" dirty="0" smtClean="0">
                <a:solidFill>
                  <a:srgbClr val="FF0000"/>
                </a:solidFill>
              </a:rPr>
              <a:t>Por determinar</a:t>
            </a:r>
            <a:endParaRPr lang="es-ES" sz="2400" dirty="0">
              <a:solidFill>
                <a:srgbClr val="FF0000"/>
              </a:solidFill>
            </a:endParaRPr>
          </a:p>
        </p:txBody>
      </p:sp>
    </p:spTree>
    <p:extLst>
      <p:ext uri="{BB962C8B-B14F-4D97-AF65-F5344CB8AC3E}">
        <p14:creationId xmlns:p14="http://schemas.microsoft.com/office/powerpoint/2010/main" val="16937740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58</a:t>
            </a:fld>
            <a:endParaRPr lang="es-ES" altLang="es-ES"/>
          </a:p>
        </p:txBody>
      </p:sp>
      <p:sp>
        <p:nvSpPr>
          <p:cNvPr id="6" name="Título 5"/>
          <p:cNvSpPr>
            <a:spLocks noGrp="1"/>
          </p:cNvSpPr>
          <p:nvPr>
            <p:ph type="title"/>
          </p:nvPr>
        </p:nvSpPr>
        <p:spPr>
          <a:solidFill>
            <a:srgbClr val="C0504D"/>
          </a:solidFill>
        </p:spPr>
        <p:txBody>
          <a:bodyPr/>
          <a:lstStyle/>
          <a:p>
            <a:r>
              <a:rPr lang="es-ES" dirty="0" smtClean="0">
                <a:solidFill>
                  <a:schemeClr val="bg1"/>
                </a:solidFill>
              </a:rPr>
              <a:t>Evaluación del TFM	</a:t>
            </a:r>
            <a:endParaRPr lang="es-ES" dirty="0">
              <a:solidFill>
                <a:schemeClr val="bg1"/>
              </a:solidFill>
            </a:endParaRPr>
          </a:p>
        </p:txBody>
      </p:sp>
      <p:graphicFrame>
        <p:nvGraphicFramePr>
          <p:cNvPr id="8" name="Marcador de contenido 7"/>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31797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p:cNvSpPr txBox="1">
            <a:spLocks/>
          </p:cNvSpPr>
          <p:nvPr/>
        </p:nvSpPr>
        <p:spPr>
          <a:xfrm>
            <a:off x="457200" y="274638"/>
            <a:ext cx="8229600" cy="902815"/>
          </a:xfrm>
          <a:prstGeom prst="rect">
            <a:avLst/>
          </a:prstGeom>
          <a:solidFill>
            <a:srgbClr val="C0504D"/>
          </a:solid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solidFill>
                  <a:schemeClr val="bg1"/>
                </a:solidFill>
              </a:rPr>
              <a:t>Criterios de Evaluación del TFM	</a:t>
            </a:r>
            <a:endParaRPr lang="es-ES" dirty="0">
              <a:solidFill>
                <a:schemeClr val="bg1"/>
              </a:solidFill>
            </a:endParaRPr>
          </a:p>
        </p:txBody>
      </p:sp>
      <p:graphicFrame>
        <p:nvGraphicFramePr>
          <p:cNvPr id="3" name="Diagrama 2"/>
          <p:cNvGraphicFramePr/>
          <p:nvPr>
            <p:extLst/>
          </p:nvPr>
        </p:nvGraphicFramePr>
        <p:xfrm>
          <a:off x="555585" y="1397000"/>
          <a:ext cx="8131215" cy="5244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0988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2"/>
          </a:solidFill>
        </p:spPr>
        <p:txBody>
          <a:bodyPr/>
          <a:lstStyle/>
          <a:p>
            <a:r>
              <a:rPr lang="es-ES" b="1" dirty="0" smtClean="0">
                <a:solidFill>
                  <a:schemeClr val="tx2"/>
                </a:solidFill>
              </a:rPr>
              <a:t>1. Marco Normativo</a:t>
            </a:r>
            <a:endParaRPr lang="es-ES" b="1" dirty="0">
              <a:solidFill>
                <a:schemeClr val="tx2"/>
              </a:solidFill>
            </a:endParaRPr>
          </a:p>
        </p:txBody>
      </p:sp>
      <p:sp>
        <p:nvSpPr>
          <p:cNvPr id="3" name="2 Marcador de contenido"/>
          <p:cNvSpPr>
            <a:spLocks noGrp="1"/>
          </p:cNvSpPr>
          <p:nvPr>
            <p:ph idx="1"/>
          </p:nvPr>
        </p:nvSpPr>
        <p:spPr/>
        <p:txBody>
          <a:bodyPr>
            <a:normAutofit fontScale="92500" lnSpcReduction="20000"/>
          </a:bodyPr>
          <a:lstStyle/>
          <a:p>
            <a:pPr algn="just"/>
            <a:r>
              <a:rPr lang="es-ES" sz="1600" b="1" u="sng" dirty="0" smtClean="0"/>
              <a:t>REAL DECRETO 592/2014, </a:t>
            </a:r>
            <a:r>
              <a:rPr lang="es-ES" sz="1600" dirty="0" smtClean="0"/>
              <a:t>de 11 de julio, por el que se regulan las prácticas académicas externas de los estudiantes universitarios.</a:t>
            </a:r>
          </a:p>
          <a:p>
            <a:pPr algn="just"/>
            <a:r>
              <a:rPr lang="es-ES" sz="1600" b="1" u="sng" dirty="0" smtClean="0"/>
              <a:t>Convenio Marco de Cooperación Educativa.</a:t>
            </a:r>
            <a:r>
              <a:rPr lang="es-ES" sz="1600" dirty="0" smtClean="0"/>
              <a:t>(Firmado el día 10/02/2016). Resolución de 9 de mayo de 2016, de la Secretaría General de Universidades, Investigación y Tecnología, por la que se publica el Convenio Marco de Colaboración entre la Consejería de Economía y Conocimiento, la Consejería de Educación y las Universidades Públicas Andaluzas para el desarrollo de las prácticas académicas externas y el fomento de la investigación y la innovación docente en el ámbito educativo andaluz.</a:t>
            </a:r>
          </a:p>
          <a:p>
            <a:pPr lvl="0" algn="just"/>
            <a:r>
              <a:rPr lang="es-ES" sz="1600" b="1" u="sng" dirty="0" smtClean="0"/>
              <a:t>Convenio Específico de Cooperación Educativa</a:t>
            </a:r>
            <a:r>
              <a:rPr lang="es-ES" sz="1600" dirty="0" smtClean="0"/>
              <a:t> entre la Consejería de Educación y la Universidad de Sevilla para el desarrollo de las prácticas académicas externas curriculares del MAES.</a:t>
            </a:r>
          </a:p>
          <a:p>
            <a:r>
              <a:rPr lang="es-ES" sz="1600" b="1" u="sng" dirty="0" smtClean="0"/>
              <a:t>Normativa reguladora de las prácticas externas de la US</a:t>
            </a:r>
            <a:r>
              <a:rPr lang="es-ES" sz="1600" dirty="0" smtClean="0"/>
              <a:t>.</a:t>
            </a:r>
          </a:p>
          <a:p>
            <a:r>
              <a:rPr lang="es-ES" sz="1600" b="1" u="sng" dirty="0" smtClean="0"/>
              <a:t>Guía de Prácticas Externas del MAES y Guía del TFM</a:t>
            </a:r>
            <a:r>
              <a:rPr lang="es-ES" sz="1600" dirty="0" smtClean="0"/>
              <a:t>, curso 2020/2021</a:t>
            </a:r>
          </a:p>
          <a:p>
            <a:r>
              <a:rPr lang="es-ES" sz="1600" b="1" u="sng" dirty="0" smtClean="0"/>
              <a:t>Resoluciones e Instrucciones del equipo de gobierno de la US y de la </a:t>
            </a:r>
            <a:r>
              <a:rPr lang="es-ES" sz="1600" b="1" u="sng" dirty="0" err="1" smtClean="0"/>
              <a:t>EIP</a:t>
            </a:r>
            <a:r>
              <a:rPr lang="es-ES" sz="1600" dirty="0" smtClean="0"/>
              <a:t>.</a:t>
            </a:r>
          </a:p>
          <a:p>
            <a:r>
              <a:rPr lang="es-ES" sz="1600" b="1" u="sng" dirty="0" smtClean="0"/>
              <a:t>Acuerdos aprobados por la Comisión Provincial de Seguimiento de los Convenios </a:t>
            </a:r>
            <a:r>
              <a:rPr lang="es-ES" sz="1600" dirty="0" smtClean="0"/>
              <a:t>Específicos de Prácticas del MAES.</a:t>
            </a:r>
          </a:p>
          <a:p>
            <a:r>
              <a:rPr lang="es-ES" sz="1600" b="1" u="sng" dirty="0" smtClean="0"/>
              <a:t>Medidas organizativas y de flexibilización curricular de los centros sostenidos por fondos públicos en el curso 2020/2021</a:t>
            </a:r>
            <a:r>
              <a:rPr lang="es-ES" sz="1600" dirty="0" smtClean="0"/>
              <a:t>, motivadas por la crisis sanitaria del COVID-19, que deben ser conocidas para facilitar un desarrollo óptimo del </a:t>
            </a:r>
            <a:r>
              <a:rPr lang="es-ES" sz="1600" dirty="0" err="1" smtClean="0"/>
              <a:t>prácticum</a:t>
            </a:r>
            <a:r>
              <a:rPr lang="es-ES" sz="1600" dirty="0" smtClean="0"/>
              <a:t> del máster.</a:t>
            </a:r>
          </a:p>
          <a:p>
            <a:r>
              <a:rPr lang="es-ES" sz="1600" b="1" u="sng" dirty="0" smtClean="0"/>
              <a:t>Indicaciones para el desarrollo de las prácticas externas curriculares en centros educativos durante el curso 2020/2021</a:t>
            </a:r>
            <a:r>
              <a:rPr lang="es-ES" sz="1600" dirty="0" smtClean="0"/>
              <a:t> en la situación actual de emergencia sanitaria provocada por el COVID-19.</a:t>
            </a:r>
          </a:p>
          <a:p>
            <a:endParaRPr lang="es-ES" sz="1600" dirty="0"/>
          </a:p>
        </p:txBody>
      </p:sp>
      <p:sp>
        <p:nvSpPr>
          <p:cNvPr id="4" name="3 Marcador de número de diapositiva"/>
          <p:cNvSpPr>
            <a:spLocks noGrp="1"/>
          </p:cNvSpPr>
          <p:nvPr>
            <p:ph type="sldNum" sz="quarter" idx="12"/>
          </p:nvPr>
        </p:nvSpPr>
        <p:spPr/>
        <p:txBody>
          <a:bodyPr/>
          <a:lstStyle/>
          <a:p>
            <a:fld id="{B8A7F3B0-8A15-4091-BC9F-90448F89E6A5}" type="slidenum">
              <a:rPr lang="es-ES" smtClean="0"/>
              <a:pPr/>
              <a:t>6</a:t>
            </a:fld>
            <a:endParaRPr lang="es-E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dirty="0" smtClean="0"/>
              <a:t>La calificación de la </a:t>
            </a:r>
            <a:r>
              <a:rPr lang="es-ES" b="1" dirty="0" smtClean="0"/>
              <a:t>Comisión Evaluadora </a:t>
            </a:r>
            <a:r>
              <a:rPr lang="es-ES" dirty="0" smtClean="0"/>
              <a:t>supondrá un </a:t>
            </a:r>
            <a:r>
              <a:rPr lang="es-ES" b="1" dirty="0" smtClean="0"/>
              <a:t>70%</a:t>
            </a:r>
            <a:r>
              <a:rPr lang="es-ES" dirty="0" smtClean="0"/>
              <a:t> de la calificación final.</a:t>
            </a:r>
          </a:p>
          <a:p>
            <a:pPr marL="0" indent="0" algn="ctr">
              <a:buNone/>
            </a:pPr>
            <a:r>
              <a:rPr lang="es-ES" sz="6000" b="1" dirty="0">
                <a:solidFill>
                  <a:srgbClr val="FF0000"/>
                </a:solidFill>
              </a:rPr>
              <a:t>+</a:t>
            </a:r>
            <a:endParaRPr lang="es-ES" sz="6000" b="1" dirty="0" smtClean="0">
              <a:solidFill>
                <a:srgbClr val="FF0000"/>
              </a:solidFill>
            </a:endParaRPr>
          </a:p>
          <a:p>
            <a:r>
              <a:rPr lang="es-ES" dirty="0" smtClean="0"/>
              <a:t>Valoración realizada por el </a:t>
            </a:r>
            <a:r>
              <a:rPr lang="es-ES" b="1" dirty="0" smtClean="0"/>
              <a:t>tutor</a:t>
            </a:r>
            <a:r>
              <a:rPr lang="es-ES" dirty="0" smtClean="0"/>
              <a:t> que supondrá un </a:t>
            </a:r>
            <a:r>
              <a:rPr lang="es-ES" b="1" dirty="0" smtClean="0"/>
              <a:t>30%</a:t>
            </a:r>
            <a:r>
              <a:rPr lang="es-ES" dirty="0" smtClean="0"/>
              <a:t> del total.</a:t>
            </a:r>
            <a:endParaRPr lang="es-ES" dirty="0"/>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60</a:t>
            </a:fld>
            <a:endParaRPr lang="es-ES"/>
          </a:p>
        </p:txBody>
      </p:sp>
      <p:sp>
        <p:nvSpPr>
          <p:cNvPr id="5" name="Título 5"/>
          <p:cNvSpPr txBox="1">
            <a:spLocks noGrp="1"/>
          </p:cNvSpPr>
          <p:nvPr>
            <p:ph type="title"/>
          </p:nvPr>
        </p:nvSpPr>
        <p:spPr>
          <a:prstGeom prst="rect">
            <a:avLst/>
          </a:prstGeom>
          <a:solidFill>
            <a:srgbClr val="C0504D"/>
          </a:solid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solidFill>
                  <a:schemeClr val="bg1"/>
                </a:solidFill>
              </a:rPr>
              <a:t>Calificación del TFM	</a:t>
            </a:r>
            <a:endParaRPr lang="es-ES" dirty="0">
              <a:solidFill>
                <a:schemeClr val="bg1"/>
              </a:solidFill>
            </a:endParaRPr>
          </a:p>
        </p:txBody>
      </p:sp>
    </p:spTree>
    <p:extLst>
      <p:ext uri="{BB962C8B-B14F-4D97-AF65-F5344CB8AC3E}">
        <p14:creationId xmlns:p14="http://schemas.microsoft.com/office/powerpoint/2010/main" val="14170834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fontScale="90000"/>
          </a:bodyPr>
          <a:lstStyle/>
          <a:p>
            <a:r>
              <a:rPr lang="es-ES" dirty="0" smtClean="0"/>
              <a:t>Procedimiento y fecha</a:t>
            </a:r>
            <a:br>
              <a:rPr lang="es-ES" dirty="0" smtClean="0"/>
            </a:br>
            <a:r>
              <a:rPr lang="es-ES" dirty="0" smtClean="0"/>
              <a:t> para solicitar tutor de TFM</a:t>
            </a:r>
            <a:endParaRPr lang="es-ES" dirty="0"/>
          </a:p>
        </p:txBody>
      </p:sp>
      <p:sp>
        <p:nvSpPr>
          <p:cNvPr id="3" name="Marcador de contenido 2"/>
          <p:cNvSpPr>
            <a:spLocks noGrp="1"/>
          </p:cNvSpPr>
          <p:nvPr>
            <p:ph idx="1"/>
          </p:nvPr>
        </p:nvSpPr>
        <p:spPr/>
        <p:txBody>
          <a:bodyPr>
            <a:normAutofit/>
          </a:bodyPr>
          <a:lstStyle/>
          <a:p>
            <a:r>
              <a:rPr lang="es-ES" sz="2000" dirty="0" smtClean="0"/>
              <a:t>En </a:t>
            </a:r>
            <a:r>
              <a:rPr lang="es-ES" sz="2000" dirty="0"/>
              <a:t>la web </a:t>
            </a:r>
            <a:r>
              <a:rPr lang="es-ES" sz="2000" dirty="0" smtClean="0"/>
              <a:t>del MAES se publicará el enlace para </a:t>
            </a:r>
            <a:r>
              <a:rPr lang="es-ES" sz="2000" dirty="0"/>
              <a:t>que los </a:t>
            </a:r>
            <a:r>
              <a:rPr lang="es-ES" sz="2000" dirty="0" smtClean="0"/>
              <a:t>alumnos puedan consultar todos los </a:t>
            </a:r>
            <a:r>
              <a:rPr lang="es-ES" sz="2000" dirty="0"/>
              <a:t>tutores disponibles para su especialidad.</a:t>
            </a:r>
          </a:p>
          <a:p>
            <a:r>
              <a:rPr lang="es-ES" sz="2000" dirty="0"/>
              <a:t>Enlace: </a:t>
            </a:r>
            <a:r>
              <a:rPr lang="es-ES" sz="2000" u="sng" dirty="0">
                <a:hlinkClick r:id="rId2"/>
              </a:rPr>
              <a:t>https://masteroficial.us.es/maes/tutores/visualizar</a:t>
            </a:r>
            <a:r>
              <a:rPr lang="es-ES" sz="2000" dirty="0"/>
              <a:t> </a:t>
            </a:r>
            <a:endParaRPr lang="es-ES" sz="2000" dirty="0" smtClean="0"/>
          </a:p>
          <a:p>
            <a:r>
              <a:rPr lang="es-ES" sz="2000" b="1" dirty="0" smtClean="0"/>
              <a:t>El estudiante deberá </a:t>
            </a:r>
            <a:r>
              <a:rPr lang="es-ES" sz="2000" b="1" u="sng" dirty="0" smtClean="0">
                <a:solidFill>
                  <a:srgbClr val="C00000"/>
                </a:solidFill>
              </a:rPr>
              <a:t>solicitar su tutor de </a:t>
            </a:r>
            <a:r>
              <a:rPr lang="es-ES" sz="2000" b="1" u="sng" dirty="0" err="1" smtClean="0">
                <a:solidFill>
                  <a:srgbClr val="C00000"/>
                </a:solidFill>
              </a:rPr>
              <a:t>TFM</a:t>
            </a:r>
            <a:r>
              <a:rPr lang="es-ES" sz="2000" b="1" u="sng" dirty="0" smtClean="0">
                <a:solidFill>
                  <a:srgbClr val="C00000"/>
                </a:solidFill>
              </a:rPr>
              <a:t> en el formulario online </a:t>
            </a:r>
            <a:r>
              <a:rPr lang="es-ES" sz="2000" b="1" dirty="0" smtClean="0"/>
              <a:t>que se publicará en la página web del MAES </a:t>
            </a:r>
            <a:r>
              <a:rPr lang="es-ES" sz="2000" dirty="0" smtClean="0"/>
              <a:t>durante los días:</a:t>
            </a:r>
          </a:p>
          <a:p>
            <a:pPr marL="0" indent="0" algn="ctr">
              <a:buNone/>
            </a:pPr>
            <a:r>
              <a:rPr lang="es-ES" sz="3600" b="1" dirty="0" smtClean="0">
                <a:solidFill>
                  <a:srgbClr val="FF0000"/>
                </a:solidFill>
              </a:rPr>
              <a:t>21 y 22 de diciembre de 2020 </a:t>
            </a:r>
          </a:p>
          <a:p>
            <a:pPr marL="0" indent="0" algn="ctr">
              <a:buNone/>
            </a:pPr>
            <a:r>
              <a:rPr lang="es-ES" sz="1800" b="1" dirty="0" smtClean="0">
                <a:solidFill>
                  <a:srgbClr val="4D8232"/>
                </a:solidFill>
              </a:rPr>
              <a:t>(desde las 9:00 h. del lunes 21 hasta las 24:00 h. del martes 22 de diciembre 2020)</a:t>
            </a:r>
          </a:p>
          <a:p>
            <a:pPr marL="0" indent="0" algn="ctr">
              <a:buNone/>
            </a:pPr>
            <a:endParaRPr lang="es-ES" sz="2000" b="1" dirty="0" smtClean="0">
              <a:solidFill>
                <a:srgbClr val="C00000"/>
              </a:solidFill>
            </a:endParaRPr>
          </a:p>
          <a:p>
            <a:pPr marL="0" indent="0" algn="ctr">
              <a:buNone/>
            </a:pPr>
            <a:r>
              <a:rPr lang="es-ES" sz="2000" b="1" dirty="0" smtClean="0">
                <a:solidFill>
                  <a:srgbClr val="002060"/>
                </a:solidFill>
              </a:rPr>
              <a:t>El </a:t>
            </a:r>
            <a:r>
              <a:rPr lang="es-ES" sz="2000" b="1" u="sng" dirty="0" smtClean="0">
                <a:solidFill>
                  <a:srgbClr val="002060"/>
                </a:solidFill>
              </a:rPr>
              <a:t>listado de asignaciones </a:t>
            </a:r>
            <a:r>
              <a:rPr lang="es-ES" sz="2000" b="1" dirty="0" smtClean="0">
                <a:solidFill>
                  <a:srgbClr val="002060"/>
                </a:solidFill>
              </a:rPr>
              <a:t>se publicará en la web del MAES</a:t>
            </a:r>
          </a:p>
          <a:p>
            <a:pPr marL="0" indent="0" algn="ctr">
              <a:buNone/>
            </a:pPr>
            <a:r>
              <a:rPr lang="es-ES" sz="2000" dirty="0" smtClean="0"/>
              <a:t> miércoles, </a:t>
            </a:r>
            <a:r>
              <a:rPr lang="es-ES" sz="2000" b="1" dirty="0" smtClean="0">
                <a:solidFill>
                  <a:srgbClr val="FF0000"/>
                </a:solidFill>
              </a:rPr>
              <a:t>23 de diciembre</a:t>
            </a:r>
            <a:r>
              <a:rPr lang="es-ES" sz="2000" dirty="0" smtClean="0"/>
              <a:t> </a:t>
            </a:r>
            <a:r>
              <a:rPr lang="es-ES" sz="2000" b="1" dirty="0" smtClean="0">
                <a:solidFill>
                  <a:srgbClr val="FF0000"/>
                </a:solidFill>
              </a:rPr>
              <a:t>de 2020</a:t>
            </a:r>
            <a:endParaRPr lang="es-ES" sz="2000" b="1" dirty="0">
              <a:solidFill>
                <a:srgbClr val="FF0000"/>
              </a:solidFill>
            </a:endParaRPr>
          </a:p>
          <a:p>
            <a:pPr marL="0" indent="0">
              <a:buNone/>
            </a:pPr>
            <a:endParaRPr lang="es-ES" sz="2000" dirty="0"/>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61</a:t>
            </a:fld>
            <a:endParaRPr lang="es-ES"/>
          </a:p>
        </p:txBody>
      </p:sp>
      <p:sp>
        <p:nvSpPr>
          <p:cNvPr id="7" name="Flecha derecha 6"/>
          <p:cNvSpPr/>
          <p:nvPr/>
        </p:nvSpPr>
        <p:spPr>
          <a:xfrm>
            <a:off x="2051720" y="5085184"/>
            <a:ext cx="576064" cy="360040"/>
          </a:xfrm>
          <a:prstGeom prst="rightArrow">
            <a:avLst>
              <a:gd name="adj1" fmla="val 45819"/>
              <a:gd name="adj2" fmla="val 8972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C00000"/>
              </a:solidFill>
            </a:endParaRPr>
          </a:p>
        </p:txBody>
      </p:sp>
      <p:sp>
        <p:nvSpPr>
          <p:cNvPr id="8" name="Flecha derecha 7"/>
          <p:cNvSpPr/>
          <p:nvPr/>
        </p:nvSpPr>
        <p:spPr>
          <a:xfrm>
            <a:off x="1043608" y="3503142"/>
            <a:ext cx="576064" cy="360040"/>
          </a:xfrm>
          <a:prstGeom prst="rightArrow">
            <a:avLst>
              <a:gd name="adj1" fmla="val 45819"/>
              <a:gd name="adj2" fmla="val 89721"/>
            </a:avLst>
          </a:prstGeom>
          <a:solidFill>
            <a:srgbClr val="4D8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C00000"/>
              </a:solidFill>
            </a:endParaRPr>
          </a:p>
        </p:txBody>
      </p:sp>
    </p:spTree>
    <p:extLst>
      <p:ext uri="{BB962C8B-B14F-4D97-AF65-F5344CB8AC3E}">
        <p14:creationId xmlns:p14="http://schemas.microsoft.com/office/powerpoint/2010/main" val="8946398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fontScale="90000"/>
          </a:bodyPr>
          <a:lstStyle/>
          <a:p>
            <a:r>
              <a:rPr lang="es-ES" dirty="0" smtClean="0"/>
              <a:t>Formulario para solicitar tutor de TFM</a:t>
            </a:r>
            <a:endParaRPr lang="es-ES" dirty="0"/>
          </a:p>
        </p:txBody>
      </p:sp>
      <p:sp>
        <p:nvSpPr>
          <p:cNvPr id="3" name="Marcador de contenido 2"/>
          <p:cNvSpPr>
            <a:spLocks noGrp="1"/>
          </p:cNvSpPr>
          <p:nvPr>
            <p:ph idx="1"/>
          </p:nvPr>
        </p:nvSpPr>
        <p:spPr/>
        <p:txBody>
          <a:bodyPr>
            <a:normAutofit/>
          </a:bodyPr>
          <a:lstStyle/>
          <a:p>
            <a:r>
              <a:rPr lang="es-ES" sz="2000" b="1" dirty="0" smtClean="0"/>
              <a:t>Vista </a:t>
            </a:r>
            <a:r>
              <a:rPr lang="es-ES" sz="2000" b="1" dirty="0"/>
              <a:t>previa 1</a:t>
            </a:r>
            <a:r>
              <a:rPr lang="es-ES" sz="2000" dirty="0"/>
              <a:t>:</a:t>
            </a:r>
          </a:p>
          <a:p>
            <a:endParaRPr lang="es-ES" sz="2000" dirty="0"/>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62</a:t>
            </a:fld>
            <a:endParaRPr lang="es-ES"/>
          </a:p>
        </p:txBody>
      </p:sp>
      <p:pic>
        <p:nvPicPr>
          <p:cNvPr id="5" name="Imagen 4"/>
          <p:cNvPicPr/>
          <p:nvPr/>
        </p:nvPicPr>
        <p:blipFill>
          <a:blip r:embed="rId2"/>
          <a:stretch>
            <a:fillRect/>
          </a:stretch>
        </p:blipFill>
        <p:spPr>
          <a:xfrm>
            <a:off x="683568" y="2370584"/>
            <a:ext cx="8003232" cy="37947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799005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fontScale="90000"/>
          </a:bodyPr>
          <a:lstStyle/>
          <a:p>
            <a:r>
              <a:rPr lang="es-ES" dirty="0"/>
              <a:t>Formulario para solicitar tutor de TFM</a:t>
            </a:r>
          </a:p>
        </p:txBody>
      </p:sp>
      <p:sp>
        <p:nvSpPr>
          <p:cNvPr id="3" name="Marcador de contenido 2"/>
          <p:cNvSpPr>
            <a:spLocks noGrp="1"/>
          </p:cNvSpPr>
          <p:nvPr>
            <p:ph idx="1"/>
          </p:nvPr>
        </p:nvSpPr>
        <p:spPr/>
        <p:txBody>
          <a:bodyPr/>
          <a:lstStyle/>
          <a:p>
            <a:r>
              <a:rPr lang="es-ES" b="1" dirty="0"/>
              <a:t>Vista previa 2</a:t>
            </a:r>
            <a:r>
              <a:rPr lang="es-ES" i="1" dirty="0"/>
              <a:t> (Después de pulsar en su especialidad):</a:t>
            </a:r>
            <a:endParaRPr lang="es-ES" dirty="0"/>
          </a:p>
          <a:p>
            <a:endParaRPr lang="es-ES" dirty="0"/>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63</a:t>
            </a:fld>
            <a:endParaRPr lang="es-ES"/>
          </a:p>
        </p:txBody>
      </p:sp>
      <p:pic>
        <p:nvPicPr>
          <p:cNvPr id="5" name="Imagen 4"/>
          <p:cNvPicPr/>
          <p:nvPr/>
        </p:nvPicPr>
        <p:blipFill>
          <a:blip r:embed="rId2"/>
          <a:stretch>
            <a:fillRect/>
          </a:stretch>
        </p:blipFill>
        <p:spPr>
          <a:xfrm>
            <a:off x="827584" y="2924944"/>
            <a:ext cx="7704856" cy="3528392"/>
          </a:xfrm>
          <a:prstGeom prst="rect">
            <a:avLst/>
          </a:prstGeom>
          <a:ln>
            <a:noFill/>
          </a:ln>
          <a:effectLst>
            <a:outerShdw blurRad="190500" algn="tl" rotWithShape="0">
              <a:srgbClr val="000000">
                <a:alpha val="70000"/>
              </a:srgbClr>
            </a:outerShdw>
          </a:effectLst>
        </p:spPr>
      </p:pic>
      <p:sp>
        <p:nvSpPr>
          <p:cNvPr id="6" name="CuadroTexto 5"/>
          <p:cNvSpPr txBox="1"/>
          <p:nvPr/>
        </p:nvSpPr>
        <p:spPr>
          <a:xfrm>
            <a:off x="7020272" y="3789040"/>
            <a:ext cx="1368152" cy="2520280"/>
          </a:xfrm>
          <a:prstGeom prst="rect">
            <a:avLst/>
          </a:prstGeom>
          <a:solidFill>
            <a:schemeClr val="bg1">
              <a:lumMod val="85000"/>
            </a:schemeClr>
          </a:solidFill>
        </p:spPr>
        <p:txBody>
          <a:bodyPr wrap="square" rtlCol="0">
            <a:spAutoFit/>
          </a:bodyPr>
          <a:lstStyle/>
          <a:p>
            <a:endParaRPr lang="es-ES_tradnl"/>
          </a:p>
        </p:txBody>
      </p:sp>
      <p:sp>
        <p:nvSpPr>
          <p:cNvPr id="7" name="CuadroTexto 6"/>
          <p:cNvSpPr txBox="1"/>
          <p:nvPr/>
        </p:nvSpPr>
        <p:spPr>
          <a:xfrm flipH="1">
            <a:off x="827583" y="2952591"/>
            <a:ext cx="4104456" cy="369332"/>
          </a:xfrm>
          <a:prstGeom prst="rect">
            <a:avLst/>
          </a:prstGeom>
          <a:solidFill>
            <a:schemeClr val="bg1">
              <a:lumMod val="75000"/>
            </a:schemeClr>
          </a:solidFill>
        </p:spPr>
        <p:txBody>
          <a:bodyPr wrap="square" rtlCol="0">
            <a:spAutoFit/>
          </a:bodyPr>
          <a:lstStyle/>
          <a:p>
            <a:endParaRPr lang="es-ES_tradnl">
              <a:solidFill>
                <a:schemeClr val="bg1">
                  <a:lumMod val="85000"/>
                </a:schemeClr>
              </a:solidFill>
            </a:endParaRPr>
          </a:p>
        </p:txBody>
      </p:sp>
    </p:spTree>
    <p:extLst>
      <p:ext uri="{BB962C8B-B14F-4D97-AF65-F5344CB8AC3E}">
        <p14:creationId xmlns:p14="http://schemas.microsoft.com/office/powerpoint/2010/main" val="2492208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78098"/>
          </a:xfrm>
        </p:spPr>
        <p:txBody>
          <a:bodyPr>
            <a:noAutofit/>
          </a:bodyPr>
          <a:lstStyle/>
          <a:p>
            <a:r>
              <a:rPr lang="es-ES" sz="2800" u="sng" dirty="0" smtClean="0">
                <a:hlinkClick r:id="rId2"/>
              </a:rPr>
              <a:t>https</a:t>
            </a:r>
            <a:r>
              <a:rPr lang="es-ES" sz="2800" u="sng" dirty="0">
                <a:hlinkClick r:id="rId2"/>
              </a:rPr>
              <a:t>://</a:t>
            </a:r>
            <a:r>
              <a:rPr lang="es-ES" sz="2000" u="sng" dirty="0">
                <a:hlinkClick r:id="rId2"/>
              </a:rPr>
              <a:t>masteroficial.us.es/maes/tutores/formulario-preferencia</a:t>
            </a:r>
            <a:r>
              <a:rPr lang="es-ES" sz="2800" dirty="0"/>
              <a:t/>
            </a:r>
            <a:br>
              <a:rPr lang="es-ES" sz="2800" dirty="0"/>
            </a:br>
            <a:endParaRPr lang="es-ES" sz="2800" dirty="0"/>
          </a:p>
        </p:txBody>
      </p:sp>
      <p:sp>
        <p:nvSpPr>
          <p:cNvPr id="3" name="Marcador de contenido 2"/>
          <p:cNvSpPr>
            <a:spLocks noGrp="1"/>
          </p:cNvSpPr>
          <p:nvPr>
            <p:ph idx="1"/>
          </p:nvPr>
        </p:nvSpPr>
        <p:spPr/>
        <p:txBody>
          <a:bodyPr>
            <a:normAutofit/>
          </a:bodyPr>
          <a:lstStyle/>
          <a:p>
            <a:r>
              <a:rPr lang="es-ES" sz="2000" dirty="0"/>
              <a:t>Aquí los alumnos seleccionan sus tutores favoritos</a:t>
            </a:r>
            <a:r>
              <a:rPr lang="es-ES" sz="2000" dirty="0" smtClean="0"/>
              <a:t>.</a:t>
            </a:r>
            <a:endParaRPr lang="es-ES" sz="2000" dirty="0"/>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64</a:t>
            </a:fld>
            <a:endParaRPr lang="es-ES"/>
          </a:p>
        </p:txBody>
      </p:sp>
      <p:pic>
        <p:nvPicPr>
          <p:cNvPr id="5" name="Imagen 4"/>
          <p:cNvPicPr/>
          <p:nvPr/>
        </p:nvPicPr>
        <p:blipFill>
          <a:blip r:embed="rId3"/>
          <a:stretch>
            <a:fillRect/>
          </a:stretch>
        </p:blipFill>
        <p:spPr>
          <a:xfrm>
            <a:off x="514588" y="836712"/>
            <a:ext cx="8136903" cy="5519639"/>
          </a:xfrm>
          <a:prstGeom prst="rect">
            <a:avLst/>
          </a:prstGeom>
          <a:ln>
            <a:noFill/>
          </a:ln>
          <a:effectLst>
            <a:outerShdw blurRad="190500" algn="tl" rotWithShape="0">
              <a:srgbClr val="000000">
                <a:alpha val="70000"/>
              </a:srgbClr>
            </a:outerShdw>
          </a:effectLst>
        </p:spPr>
      </p:pic>
      <p:sp>
        <p:nvSpPr>
          <p:cNvPr id="6" name="CuadroTexto 5"/>
          <p:cNvSpPr txBox="1"/>
          <p:nvPr/>
        </p:nvSpPr>
        <p:spPr>
          <a:xfrm>
            <a:off x="5436096" y="3356992"/>
            <a:ext cx="2736304" cy="1656184"/>
          </a:xfrm>
          <a:prstGeom prst="rect">
            <a:avLst/>
          </a:prstGeom>
          <a:solidFill>
            <a:schemeClr val="bg1">
              <a:lumMod val="85000"/>
            </a:schemeClr>
          </a:solidFill>
        </p:spPr>
        <p:txBody>
          <a:bodyPr wrap="square" rtlCol="0">
            <a:spAutoFit/>
          </a:bodyPr>
          <a:lstStyle/>
          <a:p>
            <a:endParaRPr lang="es-ES_tradnl" dirty="0"/>
          </a:p>
        </p:txBody>
      </p:sp>
      <p:sp>
        <p:nvSpPr>
          <p:cNvPr id="7" name="CuadroTexto 6"/>
          <p:cNvSpPr txBox="1"/>
          <p:nvPr/>
        </p:nvSpPr>
        <p:spPr>
          <a:xfrm flipH="1">
            <a:off x="611560" y="772470"/>
            <a:ext cx="7848872" cy="369332"/>
          </a:xfrm>
          <a:prstGeom prst="rect">
            <a:avLst/>
          </a:prstGeom>
          <a:solidFill>
            <a:schemeClr val="bg1">
              <a:lumMod val="75000"/>
            </a:schemeClr>
          </a:solidFill>
        </p:spPr>
        <p:txBody>
          <a:bodyPr wrap="square" rtlCol="0">
            <a:spAutoFit/>
          </a:bodyPr>
          <a:lstStyle/>
          <a:p>
            <a:endParaRPr lang="es-ES_tradnl">
              <a:solidFill>
                <a:schemeClr val="bg1">
                  <a:lumMod val="85000"/>
                </a:schemeClr>
              </a:solidFill>
            </a:endParaRPr>
          </a:p>
        </p:txBody>
      </p:sp>
    </p:spTree>
    <p:extLst>
      <p:ext uri="{BB962C8B-B14F-4D97-AF65-F5344CB8AC3E}">
        <p14:creationId xmlns:p14="http://schemas.microsoft.com/office/powerpoint/2010/main" val="35028659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B8A7F3B0-8A15-4091-BC9F-90448F89E6A5}" type="slidenum">
              <a:rPr lang="es-ES" smtClean="0"/>
              <a:pPr/>
              <a:t>65</a:t>
            </a:fld>
            <a:endParaRPr lang="es-ES"/>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p:cNvSpPr txBox="1"/>
          <p:nvPr/>
        </p:nvSpPr>
        <p:spPr>
          <a:xfrm>
            <a:off x="683568" y="5877272"/>
            <a:ext cx="2448272" cy="430887"/>
          </a:xfrm>
          <a:prstGeom prst="rect">
            <a:avLst/>
          </a:prstGeom>
          <a:solidFill>
            <a:schemeClr val="bg1"/>
          </a:solidFill>
        </p:spPr>
        <p:txBody>
          <a:bodyPr wrap="square" rtlCol="0">
            <a:spAutoFit/>
          </a:bodyPr>
          <a:lstStyle/>
          <a:p>
            <a:r>
              <a:rPr lang="es-ES" sz="1100" b="1" dirty="0" smtClean="0">
                <a:solidFill>
                  <a:srgbClr val="2C0CEE"/>
                </a:solidFill>
              </a:rPr>
              <a:t>D.ª Encarnación Camero González</a:t>
            </a:r>
          </a:p>
          <a:p>
            <a:r>
              <a:rPr lang="es-ES" sz="1100" b="1" dirty="0" smtClean="0">
                <a:solidFill>
                  <a:srgbClr val="2C0CEE"/>
                </a:solidFill>
              </a:rPr>
              <a:t>D.ª Mª del Carmen Gonzaga Carrera</a:t>
            </a:r>
            <a:endParaRPr lang="es-ES" sz="1100" b="1" dirty="0">
              <a:solidFill>
                <a:srgbClr val="2C0CEE"/>
              </a:solidFill>
            </a:endParaRPr>
          </a:p>
        </p:txBody>
      </p:sp>
      <p:sp>
        <p:nvSpPr>
          <p:cNvPr id="5" name="CuadroTexto 4"/>
          <p:cNvSpPr txBox="1"/>
          <p:nvPr/>
        </p:nvSpPr>
        <p:spPr>
          <a:xfrm>
            <a:off x="6876256" y="1052736"/>
            <a:ext cx="1872208" cy="369332"/>
          </a:xfrm>
          <a:prstGeom prst="rect">
            <a:avLst/>
          </a:prstGeom>
          <a:solidFill>
            <a:srgbClr val="4D8232"/>
          </a:solidFill>
        </p:spPr>
        <p:txBody>
          <a:bodyPr wrap="square" rtlCol="0">
            <a:spAutoFit/>
          </a:bodyPr>
          <a:lstStyle/>
          <a:p>
            <a:r>
              <a:rPr lang="es-ES" dirty="0" smtClean="0">
                <a:solidFill>
                  <a:schemeClr val="bg1"/>
                </a:solidFill>
              </a:rPr>
              <a:t>Curso 2020/2021</a:t>
            </a:r>
            <a:endParaRPr lang="es-ES" dirty="0">
              <a:solidFill>
                <a:schemeClr val="bg1"/>
              </a:solidFill>
            </a:endParaRPr>
          </a:p>
        </p:txBody>
      </p:sp>
    </p:spTree>
    <p:extLst>
      <p:ext uri="{BB962C8B-B14F-4D97-AF65-F5344CB8AC3E}">
        <p14:creationId xmlns:p14="http://schemas.microsoft.com/office/powerpoint/2010/main" val="37309048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6CA04BB9-4833-FC4F-8C9C-FA3065936940}" type="slidenum">
              <a:rPr lang="es-ES" smtClean="0"/>
              <a:pPr/>
              <a:t>66</a:t>
            </a:fld>
            <a:endParaRPr lang="es-ES"/>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466" y="2132856"/>
            <a:ext cx="8182148" cy="3974227"/>
          </a:xfrm>
          <a:prstGeom prst="rect">
            <a:avLst/>
          </a:prstGeom>
        </p:spPr>
      </p:pic>
      <p:sp>
        <p:nvSpPr>
          <p:cNvPr id="4" name="CuadroTexto 3"/>
          <p:cNvSpPr txBox="1"/>
          <p:nvPr/>
        </p:nvSpPr>
        <p:spPr>
          <a:xfrm>
            <a:off x="579466" y="1596087"/>
            <a:ext cx="8182148" cy="461665"/>
          </a:xfrm>
          <a:prstGeom prst="rect">
            <a:avLst/>
          </a:prstGeom>
          <a:solidFill>
            <a:schemeClr val="bg2">
              <a:lumMod val="90000"/>
            </a:schemeClr>
          </a:solidFill>
        </p:spPr>
        <p:txBody>
          <a:bodyPr wrap="square" rtlCol="0">
            <a:spAutoFit/>
          </a:bodyPr>
          <a:lstStyle/>
          <a:p>
            <a:pPr marL="457200" indent="-457200">
              <a:buFont typeface="Arial" panose="020B0604020202020204" pitchFamily="34" charset="0"/>
              <a:buChar char="•"/>
            </a:pPr>
            <a:r>
              <a:rPr lang="es-ES_tradnl" sz="2400" dirty="0">
                <a:latin typeface="Arial Black" panose="020B0A04020102020204" pitchFamily="34" charset="0"/>
              </a:rPr>
              <a:t>Internet (sitio oficial</a:t>
            </a:r>
            <a:r>
              <a:rPr lang="es-ES_tradnl" sz="2400" dirty="0" smtClean="0">
                <a:latin typeface="Arial Black" panose="020B0A04020102020204" pitchFamily="34" charset="0"/>
              </a:rPr>
              <a:t>)</a:t>
            </a:r>
            <a:endParaRPr lang="es-ES_tradnl" sz="2400" dirty="0">
              <a:latin typeface="Arial Black" panose="020B0A04020102020204" pitchFamily="34" charset="0"/>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322" y="36572"/>
            <a:ext cx="2529494" cy="1305860"/>
          </a:xfrm>
          <a:prstGeom prst="rect">
            <a:avLst/>
          </a:prstGeom>
        </p:spPr>
      </p:pic>
      <p:sp>
        <p:nvSpPr>
          <p:cNvPr id="7" name="Rectángulo 6"/>
          <p:cNvSpPr/>
          <p:nvPr/>
        </p:nvSpPr>
        <p:spPr>
          <a:xfrm>
            <a:off x="5327815" y="1622243"/>
            <a:ext cx="3327258" cy="369332"/>
          </a:xfrm>
          <a:prstGeom prst="rect">
            <a:avLst/>
          </a:prstGeom>
          <a:solidFill>
            <a:schemeClr val="bg1"/>
          </a:solidFill>
        </p:spPr>
        <p:txBody>
          <a:bodyPr wrap="none">
            <a:spAutoFit/>
          </a:bodyPr>
          <a:lstStyle/>
          <a:p>
            <a:r>
              <a:rPr lang="es-ES" dirty="0">
                <a:hlinkClick r:id="rId4"/>
              </a:rPr>
              <a:t>https://masteroficial.us.es/maes/</a:t>
            </a:r>
            <a:endParaRPr lang="es-ES" dirty="0"/>
          </a:p>
        </p:txBody>
      </p:sp>
    </p:spTree>
    <p:extLst>
      <p:ext uri="{BB962C8B-B14F-4D97-AF65-F5344CB8AC3E}">
        <p14:creationId xmlns:p14="http://schemas.microsoft.com/office/powerpoint/2010/main" val="209189580"/>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1224135"/>
          </a:xfrm>
        </p:spPr>
        <p:style>
          <a:lnRef idx="2">
            <a:schemeClr val="dk1"/>
          </a:lnRef>
          <a:fillRef idx="1">
            <a:schemeClr val="lt1"/>
          </a:fillRef>
          <a:effectRef idx="0">
            <a:schemeClr val="dk1"/>
          </a:effectRef>
          <a:fontRef idx="minor">
            <a:schemeClr val="dk1"/>
          </a:fontRef>
        </p:style>
        <p:txBody>
          <a:bodyPr>
            <a:noAutofit/>
          </a:bodyPr>
          <a:lstStyle/>
          <a:p>
            <a:r>
              <a:rPr lang="es-ES" sz="2800" b="1" dirty="0">
                <a:ln w="6600">
                  <a:solidFill>
                    <a:schemeClr val="accent2"/>
                  </a:solidFill>
                  <a:prstDash val="solid"/>
                </a:ln>
                <a:solidFill>
                  <a:srgbClr val="002060"/>
                </a:solidFill>
                <a:effectLst>
                  <a:outerShdw dist="38100" dir="2700000" algn="tl" rotWithShape="0">
                    <a:schemeClr val="accent2"/>
                  </a:outerShdw>
                </a:effectLst>
              </a:rPr>
              <a:t>P</a:t>
            </a:r>
            <a:r>
              <a:rPr lang="es-ES" sz="2800" b="1" dirty="0" smtClean="0">
                <a:ln w="6600">
                  <a:solidFill>
                    <a:schemeClr val="accent2"/>
                  </a:solidFill>
                  <a:prstDash val="solid"/>
                </a:ln>
                <a:solidFill>
                  <a:srgbClr val="002060"/>
                </a:solidFill>
                <a:effectLst>
                  <a:outerShdw dist="38100" dir="2700000" algn="tl" rotWithShape="0">
                    <a:schemeClr val="accent2"/>
                  </a:outerShdw>
                </a:effectLst>
              </a:rPr>
              <a:t>ágina </a:t>
            </a:r>
            <a:r>
              <a:rPr lang="es-ES" sz="2800" b="1" dirty="0">
                <a:ln w="6600">
                  <a:solidFill>
                    <a:schemeClr val="accent2"/>
                  </a:solidFill>
                  <a:prstDash val="solid"/>
                </a:ln>
                <a:solidFill>
                  <a:srgbClr val="002060"/>
                </a:solidFill>
                <a:effectLst>
                  <a:outerShdw dist="38100" dir="2700000" algn="tl" rotWithShape="0">
                    <a:schemeClr val="accent2"/>
                  </a:outerShdw>
                </a:effectLst>
              </a:rPr>
              <a:t>web del </a:t>
            </a:r>
            <a:r>
              <a:rPr lang="es-ES" sz="2800" b="1" dirty="0" smtClean="0">
                <a:ln w="6600">
                  <a:solidFill>
                    <a:schemeClr val="accent2"/>
                  </a:solidFill>
                  <a:prstDash val="solid"/>
                </a:ln>
                <a:solidFill>
                  <a:srgbClr val="002060"/>
                </a:solidFill>
                <a:effectLst>
                  <a:outerShdw dist="38100" dir="2700000" algn="tl" rotWithShape="0">
                    <a:schemeClr val="accent2"/>
                  </a:outerShdw>
                </a:effectLst>
              </a:rPr>
              <a:t>MAES</a:t>
            </a:r>
            <a:br>
              <a:rPr lang="es-ES" sz="2800" b="1" dirty="0" smtClean="0">
                <a:ln w="6600">
                  <a:solidFill>
                    <a:schemeClr val="accent2"/>
                  </a:solidFill>
                  <a:prstDash val="solid"/>
                </a:ln>
                <a:solidFill>
                  <a:srgbClr val="002060"/>
                </a:solidFill>
                <a:effectLst>
                  <a:outerShdw dist="38100" dir="2700000" algn="tl" rotWithShape="0">
                    <a:schemeClr val="accent2"/>
                  </a:outerShdw>
                </a:effectLst>
              </a:rPr>
            </a:br>
            <a:r>
              <a:rPr lang="es-ES" sz="2800" dirty="0">
                <a:hlinkClick r:id="rId2"/>
              </a:rPr>
              <a:t>https://masteroficial.us.es/maes/</a:t>
            </a:r>
            <a:endParaRPr lang="es-ES" sz="2800" b="1" dirty="0">
              <a:ln w="6600">
                <a:solidFill>
                  <a:schemeClr val="accent2"/>
                </a:solidFill>
                <a:prstDash val="solid"/>
              </a:ln>
              <a:solidFill>
                <a:srgbClr val="002060"/>
              </a:solidFill>
              <a:effectLst>
                <a:outerShdw dist="38100" dir="2700000" algn="tl" rotWithShape="0">
                  <a:schemeClr val="accent2"/>
                </a:outerShdw>
              </a:effectLst>
            </a:endParaRPr>
          </a:p>
        </p:txBody>
      </p:sp>
      <p:pic>
        <p:nvPicPr>
          <p:cNvPr id="5" name="Marcador de contenid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9793" y="1268760"/>
            <a:ext cx="8229600" cy="5238786"/>
          </a:xfrm>
        </p:spPr>
      </p:pic>
      <p:sp>
        <p:nvSpPr>
          <p:cNvPr id="4" name="Marcador de número de diapositiva 3"/>
          <p:cNvSpPr>
            <a:spLocks noGrp="1"/>
          </p:cNvSpPr>
          <p:nvPr>
            <p:ph type="sldNum" sz="quarter" idx="12"/>
          </p:nvPr>
        </p:nvSpPr>
        <p:spPr/>
        <p:txBody>
          <a:bodyPr/>
          <a:lstStyle/>
          <a:p>
            <a:fld id="{6CA04BB9-4833-FC4F-8C9C-FA3065936940}" type="slidenum">
              <a:rPr lang="es-ES" smtClean="0"/>
              <a:pPr/>
              <a:t>67</a:t>
            </a:fld>
            <a:endParaRPr lang="es-ES"/>
          </a:p>
        </p:txBody>
      </p:sp>
    </p:spTree>
    <p:extLst>
      <p:ext uri="{BB962C8B-B14F-4D97-AF65-F5344CB8AC3E}">
        <p14:creationId xmlns:p14="http://schemas.microsoft.com/office/powerpoint/2010/main" val="1603531105"/>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MUCHAS GRACIAS.JPG"/>
          <p:cNvPicPr>
            <a:picLocks noGrp="1" noChangeAspect="1"/>
          </p:cNvPicPr>
          <p:nvPr>
            <p:ph idx="1"/>
          </p:nvPr>
        </p:nvPicPr>
        <p:blipFill>
          <a:blip r:embed="rId2" cstate="print"/>
          <a:stretch>
            <a:fillRect/>
          </a:stretch>
        </p:blipFill>
        <p:spPr>
          <a:xfrm>
            <a:off x="1" y="0"/>
            <a:ext cx="9144000" cy="6858000"/>
          </a:xfrm>
        </p:spPr>
      </p:pic>
      <p:sp>
        <p:nvSpPr>
          <p:cNvPr id="4" name="3 Marcador de número de diapositiva"/>
          <p:cNvSpPr>
            <a:spLocks noGrp="1"/>
          </p:cNvSpPr>
          <p:nvPr>
            <p:ph type="sldNum" sz="quarter" idx="12"/>
          </p:nvPr>
        </p:nvSpPr>
        <p:spPr/>
        <p:txBody>
          <a:bodyPr/>
          <a:lstStyle/>
          <a:p>
            <a:fld id="{B8A7F3B0-8A15-4091-BC9F-90448F89E6A5}" type="slidenum">
              <a:rPr lang="es-ES" smtClean="0"/>
              <a:pPr/>
              <a:t>68</a:t>
            </a:fld>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62074"/>
          </a:xfrm>
        </p:spPr>
        <p:txBody>
          <a:bodyPr>
            <a:normAutofit fontScale="90000"/>
          </a:bodyPr>
          <a:lstStyle/>
          <a:p>
            <a:r>
              <a:rPr lang="es-ES" b="1" dirty="0" smtClean="0">
                <a:solidFill>
                  <a:srgbClr val="002060"/>
                </a:solidFill>
              </a:rPr>
              <a:t>2. Calendario del </a:t>
            </a:r>
            <a:r>
              <a:rPr lang="es-ES" b="1" dirty="0" err="1" smtClean="0">
                <a:solidFill>
                  <a:srgbClr val="002060"/>
                </a:solidFill>
              </a:rPr>
              <a:t>Prácticum</a:t>
            </a:r>
            <a:r>
              <a:rPr lang="es-ES" b="1" dirty="0" smtClean="0">
                <a:solidFill>
                  <a:srgbClr val="002060"/>
                </a:solidFill>
              </a:rPr>
              <a:t> 2020/21</a:t>
            </a:r>
            <a:endParaRPr lang="es-ES" b="1" dirty="0">
              <a:solidFill>
                <a:srgbClr val="002060"/>
              </a:solidFill>
            </a:endParaRPr>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7</a:t>
            </a:fld>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6" y="908720"/>
            <a:ext cx="9108504" cy="5812756"/>
          </a:xfrm>
        </p:spPr>
      </p:pic>
    </p:spTree>
    <p:extLst>
      <p:ext uri="{BB962C8B-B14F-4D97-AF65-F5344CB8AC3E}">
        <p14:creationId xmlns:p14="http://schemas.microsoft.com/office/powerpoint/2010/main" val="2835410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600" b="1" dirty="0" smtClean="0">
                <a:solidFill>
                  <a:srgbClr val="002060"/>
                </a:solidFill>
              </a:rPr>
              <a:t>3. LA ASIGNATURA DE PRÁCTICAS EN LA ESTRUCTURA DE LOS ESTUDIOS</a:t>
            </a:r>
            <a:r>
              <a:rPr lang="es-ES" dirty="0" smtClean="0"/>
              <a:t/>
            </a:r>
            <a:br>
              <a:rPr lang="es-ES" dirty="0" smtClean="0"/>
            </a:br>
            <a:r>
              <a:rPr lang="es-ES" sz="2200" dirty="0" smtClean="0"/>
              <a:t>El Máster en Formación de Profesorado se estructura de la siguiente forma:</a:t>
            </a:r>
            <a:endParaRPr lang="es-ES" sz="2200" dirty="0"/>
          </a:p>
        </p:txBody>
      </p:sp>
      <p:graphicFrame>
        <p:nvGraphicFramePr>
          <p:cNvPr id="4" name="3 Marcador de contenido"/>
          <p:cNvGraphicFramePr>
            <a:graphicFrameLocks noGrp="1"/>
          </p:cNvGraphicFramePr>
          <p:nvPr>
            <p:ph idx="1"/>
          </p:nvPr>
        </p:nvGraphicFramePr>
        <p:xfrm>
          <a:off x="683568" y="1600200"/>
          <a:ext cx="8003232" cy="4761957"/>
        </p:xfrm>
        <a:graphic>
          <a:graphicData uri="http://schemas.openxmlformats.org/drawingml/2006/table">
            <a:tbl>
              <a:tblPr firstRow="1" bandRow="1">
                <a:tableStyleId>{9DCAF9ED-07DC-4A11-8D7F-57B35C25682E}</a:tableStyleId>
              </a:tblPr>
              <a:tblGrid>
                <a:gridCol w="1584176">
                  <a:extLst>
                    <a:ext uri="{9D8B030D-6E8A-4147-A177-3AD203B41FA5}">
                      <a16:colId xmlns:a16="http://schemas.microsoft.com/office/drawing/2014/main" val="20000"/>
                    </a:ext>
                  </a:extLst>
                </a:gridCol>
                <a:gridCol w="5040560">
                  <a:extLst>
                    <a:ext uri="{9D8B030D-6E8A-4147-A177-3AD203B41FA5}">
                      <a16:colId xmlns:a16="http://schemas.microsoft.com/office/drawing/2014/main" val="20001"/>
                    </a:ext>
                  </a:extLst>
                </a:gridCol>
                <a:gridCol w="1378496">
                  <a:extLst>
                    <a:ext uri="{9D8B030D-6E8A-4147-A177-3AD203B41FA5}">
                      <a16:colId xmlns:a16="http://schemas.microsoft.com/office/drawing/2014/main" val="20002"/>
                    </a:ext>
                  </a:extLst>
                </a:gridCol>
              </a:tblGrid>
              <a:tr h="297629">
                <a:tc>
                  <a:txBody>
                    <a:bodyPr/>
                    <a:lstStyle/>
                    <a:p>
                      <a:r>
                        <a:rPr lang="es-ES" sz="1600" dirty="0" smtClean="0"/>
                        <a:t>MODULO</a:t>
                      </a:r>
                      <a:endParaRPr lang="es-ES" sz="1600" dirty="0"/>
                    </a:p>
                  </a:txBody>
                  <a:tcPr>
                    <a:lnL w="12700" cmpd="sng">
                      <a:noFill/>
                    </a:lnL>
                    <a:lnR>
                      <a:noFill/>
                    </a:lnR>
                    <a:lnT w="12700" cmpd="sng">
                      <a:noFill/>
                    </a:lnT>
                    <a:lnB w="12700" cmpd="sng">
                      <a:noFill/>
                    </a:lnB>
                    <a:lnTlToBr w="12700" cmpd="sng">
                      <a:noFill/>
                      <a:prstDash val="solid"/>
                    </a:lnTlToBr>
                    <a:lnBlToTr w="12700" cmpd="sng">
                      <a:noFill/>
                      <a:prstDash val="solid"/>
                    </a:lnBlToTr>
                    <a:solidFill>
                      <a:srgbClr val="C00000"/>
                    </a:solidFill>
                  </a:tcPr>
                </a:tc>
                <a:tc>
                  <a:txBody>
                    <a:bodyPr/>
                    <a:lstStyle/>
                    <a:p>
                      <a:r>
                        <a:rPr lang="es-ES" sz="1600" dirty="0" smtClean="0"/>
                        <a:t>TIPO DE MATERIA</a:t>
                      </a:r>
                      <a:endParaRPr lang="es-ES" sz="1600" dirty="0"/>
                    </a:p>
                  </a:txBody>
                  <a:tcPr>
                    <a:lnL>
                      <a:noFill/>
                    </a:lnL>
                    <a:lnR>
                      <a:noFill/>
                    </a:lnR>
                    <a:lnT w="12700" cmpd="sng">
                      <a:noFill/>
                    </a:lnT>
                    <a:lnB w="12700" cmpd="sng">
                      <a:noFill/>
                    </a:lnB>
                    <a:lnTlToBr w="12700" cmpd="sng">
                      <a:noFill/>
                      <a:prstDash val="solid"/>
                    </a:lnTlToBr>
                    <a:lnBlToTr w="12700" cmpd="sng">
                      <a:noFill/>
                      <a:prstDash val="solid"/>
                    </a:lnBlToTr>
                    <a:solidFill>
                      <a:srgbClr val="C00000"/>
                    </a:solidFill>
                  </a:tcPr>
                </a:tc>
                <a:tc>
                  <a:txBody>
                    <a:bodyPr/>
                    <a:lstStyle/>
                    <a:p>
                      <a:r>
                        <a:rPr lang="es-ES" sz="1600" dirty="0" smtClean="0"/>
                        <a:t>CRÉDITOS</a:t>
                      </a:r>
                      <a:endParaRPr lang="es-ES" sz="1600" dirty="0"/>
                    </a:p>
                  </a:txBody>
                  <a:tcPr>
                    <a:lnL>
                      <a:noFill/>
                    </a:lnL>
                    <a:lnR w="12700" cmpd="sng">
                      <a:noFill/>
                    </a:lnR>
                    <a:lnT w="12700" cmpd="sng">
                      <a:noFill/>
                    </a:lnT>
                    <a:lnB w="127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733879">
                <a:tc>
                  <a:txBody>
                    <a:bodyPr/>
                    <a:lstStyle/>
                    <a:p>
                      <a:r>
                        <a:rPr lang="es-ES" sz="1600" b="0" dirty="0" smtClean="0"/>
                        <a:t>Genérico</a:t>
                      </a:r>
                      <a:endParaRPr lang="es-ES" sz="1600" b="0" dirty="0"/>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r>
                        <a:rPr lang="es-ES" sz="1600" dirty="0" smtClean="0"/>
                        <a:t>Se cursan</a:t>
                      </a:r>
                      <a:r>
                        <a:rPr lang="es-ES" sz="1600" baseline="0" dirty="0" smtClean="0"/>
                        <a:t> asignaturas de desarrollo común y obligatorias a todas las especialidades. </a:t>
                      </a:r>
                      <a:endParaRPr lang="es-ES" sz="1600"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s-ES" sz="1600" dirty="0" smtClean="0"/>
                        <a:t>12</a:t>
                      </a:r>
                      <a:endParaRPr lang="es-ES" sz="1600" dirty="0"/>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3879">
                <a:tc>
                  <a:txBody>
                    <a:bodyPr/>
                    <a:lstStyle/>
                    <a:p>
                      <a:r>
                        <a:rPr lang="es-ES" sz="1600" b="0" dirty="0" smtClean="0"/>
                        <a:t>Específico</a:t>
                      </a:r>
                      <a:endParaRPr lang="es-ES" sz="1600" b="0" dirty="0"/>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r>
                        <a:rPr lang="es-ES" sz="1600" dirty="0" smtClean="0"/>
                        <a:t>Se cursan asignaturas particulares vinculadas</a:t>
                      </a:r>
                      <a:r>
                        <a:rPr lang="es-ES" sz="1600" baseline="0" dirty="0" smtClean="0"/>
                        <a:t> a la especialidad (obligatorias de la especialidad)</a:t>
                      </a:r>
                      <a:endParaRPr lang="es-ES" sz="1600"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s-ES" sz="1600" dirty="0" smtClean="0"/>
                        <a:t>24</a:t>
                      </a:r>
                      <a:endParaRPr lang="es-ES" sz="1600" dirty="0"/>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3879">
                <a:tc>
                  <a:txBody>
                    <a:bodyPr/>
                    <a:lstStyle/>
                    <a:p>
                      <a:r>
                        <a:rPr lang="es-ES" sz="1600" b="1" dirty="0" err="1" smtClean="0"/>
                        <a:t>Prácticum</a:t>
                      </a:r>
                      <a:endParaRPr lang="es-ES" sz="1600" b="1" dirty="0"/>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l"/>
                      <a:r>
                        <a:rPr lang="es-ES" sz="1600" b="1" dirty="0" smtClean="0"/>
                        <a:t>Prácticas curriculares externas vinculadas</a:t>
                      </a:r>
                      <a:r>
                        <a:rPr lang="es-ES" sz="1600" b="1" baseline="0" dirty="0" smtClean="0"/>
                        <a:t> a especialidad  en Centros educativos de la provincia de Sevilla (obligatorias)</a:t>
                      </a:r>
                      <a:endParaRPr lang="es-ES" sz="1600" b="1" dirty="0"/>
                    </a:p>
                  </a:txBody>
                  <a:tcPr>
                    <a:lnL>
                      <a:noFill/>
                    </a:lnL>
                    <a:lnR>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r>
                        <a:rPr lang="es-ES" sz="1600" b="1" dirty="0" smtClean="0"/>
                        <a:t>10</a:t>
                      </a:r>
                      <a:endParaRPr lang="es-ES" sz="1600" b="1" dirty="0"/>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3"/>
                  </a:ext>
                </a:extLst>
              </a:tr>
              <a:tr h="733879">
                <a:tc>
                  <a:txBody>
                    <a:bodyPr/>
                    <a:lstStyle/>
                    <a:p>
                      <a:endParaRPr lang="es-ES" sz="1600" b="1" dirty="0"/>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s-ES" sz="1600" b="1" dirty="0" smtClean="0"/>
                        <a:t>Elaboración y defensa del Trabajo de Fin de</a:t>
                      </a:r>
                      <a:r>
                        <a:rPr lang="es-ES" sz="1600" b="1" baseline="0" dirty="0" smtClean="0"/>
                        <a:t> Máster vinculado a especialidad (obligatorio)</a:t>
                      </a:r>
                      <a:endParaRPr lang="es-ES" sz="1600" b="1" dirty="0"/>
                    </a:p>
                  </a:txBody>
                  <a:tcPr>
                    <a:lnL>
                      <a:noFill/>
                    </a:lnL>
                    <a:lnR>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r>
                        <a:rPr lang="es-ES" sz="1600" b="1" dirty="0" smtClean="0"/>
                        <a:t>6</a:t>
                      </a:r>
                      <a:endParaRPr lang="es-ES" sz="1600" b="1" dirty="0"/>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4"/>
                  </a:ext>
                </a:extLst>
              </a:tr>
              <a:tr h="964748">
                <a:tc>
                  <a:txBody>
                    <a:bodyPr/>
                    <a:lstStyle/>
                    <a:p>
                      <a:r>
                        <a:rPr lang="es-ES" sz="1600" b="0" dirty="0" smtClean="0"/>
                        <a:t>Libre Disposición</a:t>
                      </a:r>
                      <a:endParaRPr lang="es-ES" sz="1600" b="0" dirty="0"/>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r>
                        <a:rPr lang="es-ES" sz="1600" kern="1200" dirty="0" smtClean="0"/>
                        <a:t>Se cursan asignaturas de carácter optativo.</a:t>
                      </a:r>
                      <a:r>
                        <a:rPr lang="es-ES" sz="1600" kern="1200" baseline="0" dirty="0" smtClean="0"/>
                        <a:t> </a:t>
                      </a:r>
                      <a:r>
                        <a:rPr lang="es-ES" sz="1600" kern="1200" dirty="0" smtClean="0"/>
                        <a:t>Estos créditos se cursarán en materias o asignaturas de otros másteres oficiales o en materias o asignaturas que proponga la Universidad.</a:t>
                      </a:r>
                      <a:endParaRPr lang="es-ES" sz="1600"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s-ES" sz="1600" dirty="0" smtClean="0"/>
                        <a:t>8</a:t>
                      </a:r>
                      <a:endParaRPr lang="es-ES" sz="1600" dirty="0"/>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97629">
                <a:tc>
                  <a:txBody>
                    <a:bodyPr/>
                    <a:lstStyle/>
                    <a:p>
                      <a:endParaRPr lang="es-ES" sz="1600" dirty="0"/>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s-ES" sz="1600" b="1" dirty="0" smtClean="0"/>
                        <a:t>Créditos totales</a:t>
                      </a:r>
                      <a:endParaRPr lang="es-ES" sz="1600" b="1"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s-ES" sz="1600" b="1" dirty="0" smtClean="0"/>
                        <a:t>60</a:t>
                      </a:r>
                      <a:endParaRPr lang="es-ES" sz="1600" b="1" dirty="0"/>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5" name="4 Flecha derecha"/>
          <p:cNvSpPr/>
          <p:nvPr/>
        </p:nvSpPr>
        <p:spPr>
          <a:xfrm rot="20413640">
            <a:off x="1300460" y="3654359"/>
            <a:ext cx="978408" cy="41189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Marcador de número de diapositiva"/>
          <p:cNvSpPr>
            <a:spLocks noGrp="1"/>
          </p:cNvSpPr>
          <p:nvPr>
            <p:ph type="sldNum" sz="quarter" idx="12"/>
          </p:nvPr>
        </p:nvSpPr>
        <p:spPr/>
        <p:txBody>
          <a:bodyPr/>
          <a:lstStyle/>
          <a:p>
            <a:fld id="{4322D376-7629-4C9F-886F-9A81B1F3C1E5}" type="slidenum">
              <a:rPr lang="es-ES" smtClean="0"/>
              <a:pPr/>
              <a:t>8</a:t>
            </a:fld>
            <a:endParaRPr lang="es-ES"/>
          </a:p>
        </p:txBody>
      </p:sp>
      <p:sp>
        <p:nvSpPr>
          <p:cNvPr id="7" name="object 5"/>
          <p:cNvSpPr/>
          <p:nvPr/>
        </p:nvSpPr>
        <p:spPr>
          <a:xfrm>
            <a:off x="8100785" y="124315"/>
            <a:ext cx="760374" cy="654198"/>
          </a:xfrm>
          <a:prstGeom prst="rect">
            <a:avLst/>
          </a:prstGeom>
          <a:blipFill>
            <a:blip r:embed="rId2" cstate="print"/>
            <a:stretch>
              <a:fillRect/>
            </a:stretch>
          </a:blipFill>
        </p:spPr>
        <p:txBody>
          <a:bodyPr wrap="square" lIns="0" tIns="0" rIns="0" bIns="0" rtlCol="0"/>
          <a:lstStyle/>
          <a:p>
            <a:endParaRPr sz="1539"/>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a:solidFill>
            <a:srgbClr val="C00000"/>
          </a:solidFill>
        </p:spPr>
        <p:txBody>
          <a:bodyPr/>
          <a:lstStyle/>
          <a:p>
            <a:r>
              <a:rPr lang="es-ES" dirty="0" smtClean="0">
                <a:solidFill>
                  <a:schemeClr val="bg1"/>
                </a:solidFill>
              </a:rPr>
              <a:t>ESTRUCTURA DEL PRÁCTICUM</a:t>
            </a:r>
            <a:endParaRPr lang="es-ES" dirty="0">
              <a:solidFill>
                <a:schemeClr val="bg1"/>
              </a:solidFill>
            </a:endParaRPr>
          </a:p>
        </p:txBody>
      </p:sp>
      <p:sp>
        <p:nvSpPr>
          <p:cNvPr id="4" name="3 Marcador de número de diapositiva"/>
          <p:cNvSpPr>
            <a:spLocks noGrp="1"/>
          </p:cNvSpPr>
          <p:nvPr>
            <p:ph type="sldNum" sz="quarter" idx="12"/>
          </p:nvPr>
        </p:nvSpPr>
        <p:spPr/>
        <p:txBody>
          <a:bodyPr/>
          <a:lstStyle/>
          <a:p>
            <a:fld id="{4322D376-7629-4C9F-886F-9A81B1F3C1E5}" type="slidenum">
              <a:rPr lang="es-ES" smtClean="0"/>
              <a:pPr/>
              <a:t>9</a:t>
            </a:fld>
            <a:endParaRPr lang="es-ES"/>
          </a:p>
        </p:txBody>
      </p:sp>
      <p:sp>
        <p:nvSpPr>
          <p:cNvPr id="5" name="2 Marcador de contenido"/>
          <p:cNvSpPr>
            <a:spLocks noGrp="1"/>
          </p:cNvSpPr>
          <p:nvPr>
            <p:ph idx="1"/>
          </p:nvPr>
        </p:nvSpPr>
        <p:spPr>
          <a:xfrm>
            <a:off x="467544" y="1340768"/>
            <a:ext cx="8229600" cy="5112568"/>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txBody>
          <a:bodyPr>
            <a:noAutofit/>
          </a:bodyPr>
          <a:lstStyle/>
          <a:p>
            <a:pPr algn="ctr">
              <a:buNone/>
            </a:pPr>
            <a:r>
              <a:rPr lang="es-ES" sz="3600" b="1" dirty="0" smtClean="0">
                <a:solidFill>
                  <a:srgbClr val="002060"/>
                </a:solidFill>
                <a:latin typeface="Arial Black" pitchFamily="34" charset="0"/>
              </a:rPr>
              <a:t>MÓDULO PRÁCTICUM</a:t>
            </a:r>
          </a:p>
          <a:p>
            <a:pPr algn="ctr">
              <a:buNone/>
            </a:pPr>
            <a:r>
              <a:rPr lang="es-ES" sz="4000" dirty="0" smtClean="0"/>
              <a:t>                          (16 créditos= 400 horas)</a:t>
            </a:r>
            <a:endParaRPr lang="es-ES" sz="3600" dirty="0" smtClean="0"/>
          </a:p>
          <a:p>
            <a:pPr>
              <a:buNone/>
            </a:pPr>
            <a:r>
              <a:rPr lang="es-ES" dirty="0" smtClean="0"/>
              <a:t>	</a:t>
            </a:r>
            <a:r>
              <a:rPr lang="es-ES" dirty="0" smtClean="0">
                <a:solidFill>
                  <a:srgbClr val="C00000"/>
                </a:solidFill>
              </a:rPr>
              <a:t>•</a:t>
            </a:r>
            <a:r>
              <a:rPr lang="es-ES" dirty="0" smtClean="0"/>
              <a:t> </a:t>
            </a:r>
            <a:r>
              <a:rPr lang="es-ES" sz="3600" b="1" u="sng" dirty="0" smtClean="0">
                <a:solidFill>
                  <a:srgbClr val="C00000"/>
                </a:solidFill>
              </a:rPr>
              <a:t>PRÁCTICAS EXTERNAS </a:t>
            </a:r>
            <a:endParaRPr lang="es-ES" b="1" u="sng" dirty="0" smtClean="0">
              <a:solidFill>
                <a:srgbClr val="C00000"/>
              </a:solidFill>
            </a:endParaRPr>
          </a:p>
          <a:p>
            <a:pPr>
              <a:buNone/>
            </a:pPr>
            <a:r>
              <a:rPr lang="es-ES" dirty="0"/>
              <a:t>	</a:t>
            </a:r>
            <a:r>
              <a:rPr lang="es-ES" dirty="0" smtClean="0"/>
              <a:t>   </a:t>
            </a:r>
            <a:r>
              <a:rPr lang="es-ES" sz="2800" dirty="0" smtClean="0"/>
              <a:t>obligatorias y vinculadas a la especialidad</a:t>
            </a:r>
          </a:p>
          <a:p>
            <a:pPr>
              <a:buNone/>
            </a:pPr>
            <a:r>
              <a:rPr lang="es-ES" sz="2800" dirty="0" smtClean="0"/>
              <a:t>       (</a:t>
            </a:r>
            <a:r>
              <a:rPr lang="es-ES" sz="2800" b="1" dirty="0" smtClean="0"/>
              <a:t>10 ECTS </a:t>
            </a:r>
            <a:r>
              <a:rPr lang="es-ES" sz="2800" dirty="0" smtClean="0"/>
              <a:t>= 250 horas) </a:t>
            </a:r>
            <a:endParaRPr lang="es-ES" dirty="0" smtClean="0"/>
          </a:p>
          <a:p>
            <a:pPr>
              <a:buNone/>
            </a:pPr>
            <a:r>
              <a:rPr lang="es-ES" b="1" dirty="0" smtClean="0">
                <a:solidFill>
                  <a:srgbClr val="009900"/>
                </a:solidFill>
              </a:rPr>
              <a:t>	• </a:t>
            </a:r>
            <a:r>
              <a:rPr lang="es-ES" b="1" u="sng" dirty="0" smtClean="0">
                <a:solidFill>
                  <a:srgbClr val="009900"/>
                </a:solidFill>
              </a:rPr>
              <a:t>TRABAJO FIN DE MASTER </a:t>
            </a:r>
          </a:p>
          <a:p>
            <a:pPr>
              <a:buNone/>
            </a:pPr>
            <a:r>
              <a:rPr lang="es-ES" dirty="0"/>
              <a:t>	</a:t>
            </a:r>
            <a:r>
              <a:rPr lang="es-ES" dirty="0" smtClean="0"/>
              <a:t>   </a:t>
            </a:r>
            <a:r>
              <a:rPr lang="es-ES" sz="2800" dirty="0" smtClean="0"/>
              <a:t>obligatorio </a:t>
            </a:r>
          </a:p>
          <a:p>
            <a:pPr>
              <a:buNone/>
            </a:pPr>
            <a:r>
              <a:rPr lang="es-ES" sz="2800" dirty="0" smtClean="0"/>
              <a:t>       (</a:t>
            </a:r>
            <a:r>
              <a:rPr lang="es-ES" sz="2800" b="1" dirty="0" smtClean="0"/>
              <a:t>6 ECTS </a:t>
            </a:r>
            <a:r>
              <a:rPr lang="es-ES" sz="2800" dirty="0" smtClean="0"/>
              <a:t>= 150 horas)</a:t>
            </a:r>
          </a:p>
          <a:p>
            <a:pPr>
              <a:buNone/>
            </a:pPr>
            <a:endParaRPr lang="es-ES" dirty="0"/>
          </a:p>
        </p:txBody>
      </p:sp>
      <p:sp>
        <p:nvSpPr>
          <p:cNvPr id="3" name="CuadroTexto 2"/>
          <p:cNvSpPr txBox="1"/>
          <p:nvPr/>
        </p:nvSpPr>
        <p:spPr>
          <a:xfrm>
            <a:off x="611560" y="2060848"/>
            <a:ext cx="2808312" cy="646331"/>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b="1" dirty="0" smtClean="0">
                <a:ln w="0"/>
                <a:effectLst>
                  <a:outerShdw blurRad="38100" dist="19050" dir="2700000" algn="tl" rotWithShape="0">
                    <a:schemeClr val="dk1">
                      <a:alpha val="40000"/>
                    </a:schemeClr>
                  </a:outerShdw>
                </a:effectLst>
              </a:rPr>
              <a:t>1 crédito ECTS </a:t>
            </a:r>
          </a:p>
          <a:p>
            <a:pPr algn="ctr"/>
            <a:r>
              <a:rPr lang="es-ES" dirty="0" smtClean="0">
                <a:ln w="0"/>
                <a:effectLst>
                  <a:outerShdw blurRad="38100" dist="19050" dir="2700000" algn="tl" rotWithShape="0">
                    <a:schemeClr val="dk1">
                      <a:alpha val="40000"/>
                    </a:schemeClr>
                  </a:outerShdw>
                </a:effectLst>
              </a:rPr>
              <a:t>= 25 horas de trabajo</a:t>
            </a:r>
            <a:endParaRPr lang="es-ES" dirty="0">
              <a:ln w="0"/>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123168</TotalTime>
  <Words>6871</Words>
  <Application>Microsoft Office PowerPoint</Application>
  <PresentationFormat>Presentación en pantalla (4:3)</PresentationFormat>
  <Paragraphs>552</Paragraphs>
  <Slides>68</Slides>
  <Notes>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68</vt:i4>
      </vt:variant>
    </vt:vector>
  </HeadingPairs>
  <TitlesOfParts>
    <vt:vector size="78" baseType="lpstr">
      <vt:lpstr>ＭＳ Ｐゴシック</vt:lpstr>
      <vt:lpstr>Arial</vt:lpstr>
      <vt:lpstr>Arial Black</vt:lpstr>
      <vt:lpstr>Book Antiqua</vt:lpstr>
      <vt:lpstr>Calibri</vt:lpstr>
      <vt:lpstr>Elephant</vt:lpstr>
      <vt:lpstr>Helvetica Neue</vt:lpstr>
      <vt:lpstr>Wingdings</vt:lpstr>
      <vt:lpstr>Wingdings 2</vt:lpstr>
      <vt:lpstr>Tema de Office</vt:lpstr>
      <vt:lpstr>Presentación de PowerPoint</vt:lpstr>
      <vt:lpstr>Presentación de PowerPoint</vt:lpstr>
      <vt:lpstr>Presentación de PowerPoint</vt:lpstr>
      <vt:lpstr>Evolución del grado de satisfacción  de los estudiantes del MAES de la US con el Centro de Prácticas</vt:lpstr>
      <vt:lpstr>Las prácticas externas del MAES</vt:lpstr>
      <vt:lpstr>1. Marco Normativo</vt:lpstr>
      <vt:lpstr>2. Calendario del Prácticum 2020/21</vt:lpstr>
      <vt:lpstr>3. LA ASIGNATURA DE PRÁCTICAS EN LA ESTRUCTURA DE LOS ESTUDIOS El Máster en Formación de Profesorado se estructura de la siguiente forma:</vt:lpstr>
      <vt:lpstr>ESTRUCTURA DEL PRÁCTICUM</vt:lpstr>
      <vt:lpstr>TEMPORALIZACIÓN</vt:lpstr>
      <vt:lpstr>Acta de selección (credencial)</vt:lpstr>
      <vt:lpstr>Días para la entrega y validación del acta de selección (el estudiante debe solicitar cita previa)</vt:lpstr>
      <vt:lpstr>El estudiante deberá entregar en la EIP (Pabellón de México)  - en el lugar que se le indique cuando solicite online su cita previa-,  los cinco ejemplares cumplimentados para poder recoger de nuevo su acta de selección VALIDADA, FIRMADA Y SELLADA por el Responsable de Prácticas de la US. A la hora de entregar los cinco ejemplares del acta de selección el estudiante también deberá:</vt:lpstr>
      <vt:lpstr>Presentación de PowerPoint</vt:lpstr>
      <vt:lpstr>Presentación de PowerPoint</vt:lpstr>
      <vt:lpstr>Acta de selección (credencial)</vt:lpstr>
      <vt:lpstr>Acta de selección (credencial)</vt:lpstr>
      <vt:lpstr>Presentación de PowerPoint</vt:lpstr>
      <vt:lpstr>¿Cómo puede entregar el estudiante del MAES el acta de selección una vez cumplimentada, firmada y sellada por el centro de prácticas? </vt:lpstr>
      <vt:lpstr>Algunas cuestiones importantes</vt:lpstr>
      <vt:lpstr> Contacto previo  con el centro educativo </vt:lpstr>
      <vt:lpstr>Presentación del alumnado en el centro educativo    20 de enero 2021</vt:lpstr>
      <vt:lpstr>Importante</vt:lpstr>
      <vt:lpstr>Presentación de PowerPoint</vt:lpstr>
      <vt:lpstr>Las prácticas externas</vt:lpstr>
      <vt:lpstr>Las prácticas externas (2)</vt:lpstr>
      <vt:lpstr>Competencias del módulo de prácticum Enfoque: adquisición de competencias De conformidad con la Orden ECI/3858/2007</vt:lpstr>
      <vt:lpstr>Coordinación entre Tutores</vt:lpstr>
      <vt:lpstr>Objetivos de las prácticas</vt:lpstr>
      <vt:lpstr>5. Propuestas de Actividades</vt:lpstr>
      <vt:lpstr>5. Propuestas de Actividades</vt:lpstr>
      <vt:lpstr>5. Propuestas de Actividades. 1.er periodo</vt:lpstr>
      <vt:lpstr>5. Propuestas de Actividades. 1.er periodo</vt:lpstr>
      <vt:lpstr>5. Propuestas de Actividades. 2º periodo</vt:lpstr>
      <vt:lpstr>5. Propuestas de Actividades. 2º periodo</vt:lpstr>
      <vt:lpstr>5. Propuestas de Actividades. 2º periodo</vt:lpstr>
      <vt:lpstr>5. Propuestas de Actividades. 2º periodo</vt:lpstr>
      <vt:lpstr>6. Criterios de Evaluación, Anexos y la autoevaluación-encuesta del alumnado</vt:lpstr>
      <vt:lpstr>Anexos (descargables en la web del MAES) - Documentos de Evaluación a cumplimentar por los tutores del centro al finalizar las prácticas - Autoevaluación-encuesta del alumnado (se cumplimentará online)</vt:lpstr>
      <vt:lpstr>Documento de autoevaluación-encuesta de satisfacción del alumnado</vt:lpstr>
      <vt:lpstr>Tener presente que…</vt:lpstr>
      <vt:lpstr>Ausencias/Circunstancias sobrevenidas</vt:lpstr>
      <vt:lpstr>MUY IMPORTANTE Indicaciones y Medidas que deben ser conocidas para facilitar un desarrollo óptimo de las prácticas externas del MAES</vt:lpstr>
      <vt:lpstr>7. La Memoria de las Prácticas</vt:lpstr>
      <vt:lpstr>Estructura de la Memoria de Prácticas</vt:lpstr>
      <vt:lpstr> Portada  orientativa de la Memoria de Prácticas </vt:lpstr>
      <vt:lpstr>Aspectos formales de la memoria (1)</vt:lpstr>
      <vt:lpstr>Aspectos formales de la memoria (y 2. Fin)</vt:lpstr>
      <vt:lpstr>8. Horario de las prácticas, fechas a recordar, información y contactos</vt:lpstr>
      <vt:lpstr>El Trabajo Fin de Máster (TFM)</vt:lpstr>
      <vt:lpstr>¿QUÉ ES EL TFM ?     </vt:lpstr>
      <vt:lpstr>Presentación de PowerPoint</vt:lpstr>
      <vt:lpstr>Presentación de PowerPoint</vt:lpstr>
      <vt:lpstr>Presentación de PowerPoint</vt:lpstr>
      <vt:lpstr>Presentación de PowerPoint</vt:lpstr>
      <vt:lpstr>Presentación de PowerPoint</vt:lpstr>
      <vt:lpstr>Presentación de PowerPoint</vt:lpstr>
      <vt:lpstr>Evaluación del TFM </vt:lpstr>
      <vt:lpstr>Presentación de PowerPoint</vt:lpstr>
      <vt:lpstr>Calificación del TFM </vt:lpstr>
      <vt:lpstr>Procedimiento y fecha  para solicitar tutor de TFM</vt:lpstr>
      <vt:lpstr>Formulario para solicitar tutor de TFM</vt:lpstr>
      <vt:lpstr>Formulario para solicitar tutor de TFM</vt:lpstr>
      <vt:lpstr>https://masteroficial.us.es/maes/tutores/formulario-preferencia </vt:lpstr>
      <vt:lpstr>Presentación de PowerPoint</vt:lpstr>
      <vt:lpstr>Presentación de PowerPoint</vt:lpstr>
      <vt:lpstr>Página web del MAES https://masteroficial.us.es/maes/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 1;Emilio Alvarado Lucena</dc:creator>
  <cp:lastModifiedBy>EMILIO ALVARADO LUCENA</cp:lastModifiedBy>
  <cp:revision>412</cp:revision>
  <cp:lastPrinted>2019-12-12T11:51:17Z</cp:lastPrinted>
  <dcterms:created xsi:type="dcterms:W3CDTF">2017-01-16T11:44:16Z</dcterms:created>
  <dcterms:modified xsi:type="dcterms:W3CDTF">2020-12-14T08:20:07Z</dcterms:modified>
</cp:coreProperties>
</file>